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407" r:id="rId2"/>
    <p:sldId id="400" r:id="rId3"/>
    <p:sldId id="437" r:id="rId4"/>
    <p:sldId id="421" r:id="rId5"/>
    <p:sldId id="422" r:id="rId6"/>
    <p:sldId id="554" r:id="rId7"/>
    <p:sldId id="455" r:id="rId8"/>
    <p:sldId id="456" r:id="rId9"/>
    <p:sldId id="413" r:id="rId10"/>
    <p:sldId id="414" r:id="rId11"/>
    <p:sldId id="415" r:id="rId12"/>
    <p:sldId id="416" r:id="rId13"/>
    <p:sldId id="484" r:id="rId14"/>
    <p:sldId id="418" r:id="rId15"/>
    <p:sldId id="443" r:id="rId16"/>
    <p:sldId id="486" r:id="rId17"/>
    <p:sldId id="551" r:id="rId18"/>
    <p:sldId id="556" r:id="rId19"/>
    <p:sldId id="547" r:id="rId20"/>
    <p:sldId id="552" r:id="rId21"/>
    <p:sldId id="555" r:id="rId22"/>
    <p:sldId id="548" r:id="rId23"/>
    <p:sldId id="549" r:id="rId24"/>
    <p:sldId id="550" r:id="rId25"/>
    <p:sldId id="457" r:id="rId26"/>
    <p:sldId id="444" r:id="rId27"/>
    <p:sldId id="445" r:id="rId28"/>
    <p:sldId id="446" r:id="rId29"/>
    <p:sldId id="488" r:id="rId30"/>
    <p:sldId id="447" r:id="rId31"/>
    <p:sldId id="448" r:id="rId32"/>
    <p:sldId id="601" r:id="rId33"/>
    <p:sldId id="431" r:id="rId34"/>
    <p:sldId id="602" r:id="rId35"/>
    <p:sldId id="615" r:id="rId36"/>
    <p:sldId id="611" r:id="rId37"/>
    <p:sldId id="613" r:id="rId38"/>
    <p:sldId id="614" r:id="rId39"/>
    <p:sldId id="617" r:id="rId40"/>
    <p:sldId id="616" r:id="rId41"/>
    <p:sldId id="605" r:id="rId42"/>
    <p:sldId id="606" r:id="rId43"/>
    <p:sldId id="607" r:id="rId44"/>
    <p:sldId id="608" r:id="rId45"/>
    <p:sldId id="609" r:id="rId46"/>
    <p:sldId id="432" r:id="rId47"/>
    <p:sldId id="436" r:id="rId48"/>
    <p:sldId id="618" r:id="rId49"/>
    <p:sldId id="434" r:id="rId50"/>
    <p:sldId id="619" r:id="rId51"/>
    <p:sldId id="435" r:id="rId52"/>
    <p:sldId id="620" r:id="rId53"/>
    <p:sldId id="405" r:id="rId54"/>
    <p:sldId id="625" r:id="rId55"/>
    <p:sldId id="622" r:id="rId56"/>
    <p:sldId id="623" r:id="rId57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ヒラギノ角ゴ Pro W3"/>
      </a:defRPr>
    </a:lvl1pPr>
    <a:lvl2pPr indent="342900" algn="ctr" defTabSz="584200">
      <a:defRPr sz="4200">
        <a:latin typeface="+mn-lt"/>
        <a:ea typeface="+mn-ea"/>
        <a:cs typeface="+mn-cs"/>
        <a:sym typeface="ヒラギノ角ゴ Pro W3"/>
      </a:defRPr>
    </a:lvl2pPr>
    <a:lvl3pPr indent="685800" algn="ctr" defTabSz="584200">
      <a:defRPr sz="4200">
        <a:latin typeface="+mn-lt"/>
        <a:ea typeface="+mn-ea"/>
        <a:cs typeface="+mn-cs"/>
        <a:sym typeface="ヒラギノ角ゴ Pro W3"/>
      </a:defRPr>
    </a:lvl3pPr>
    <a:lvl4pPr indent="1028700" algn="ctr" defTabSz="584200">
      <a:defRPr sz="4200">
        <a:latin typeface="+mn-lt"/>
        <a:ea typeface="+mn-ea"/>
        <a:cs typeface="+mn-cs"/>
        <a:sym typeface="ヒラギノ角ゴ Pro W3"/>
      </a:defRPr>
    </a:lvl4pPr>
    <a:lvl5pPr indent="1371600" algn="ctr" defTabSz="584200">
      <a:defRPr sz="4200">
        <a:latin typeface="+mn-lt"/>
        <a:ea typeface="+mn-ea"/>
        <a:cs typeface="+mn-cs"/>
        <a:sym typeface="ヒラギノ角ゴ Pro W3"/>
      </a:defRPr>
    </a:lvl5pPr>
    <a:lvl6pPr indent="1714500" algn="ctr" defTabSz="584200">
      <a:defRPr sz="4200">
        <a:latin typeface="+mn-lt"/>
        <a:ea typeface="+mn-ea"/>
        <a:cs typeface="+mn-cs"/>
        <a:sym typeface="ヒラギノ角ゴ Pro W3"/>
      </a:defRPr>
    </a:lvl6pPr>
    <a:lvl7pPr indent="2057400" algn="ctr" defTabSz="584200">
      <a:defRPr sz="4200">
        <a:latin typeface="+mn-lt"/>
        <a:ea typeface="+mn-ea"/>
        <a:cs typeface="+mn-cs"/>
        <a:sym typeface="ヒラギノ角ゴ Pro W3"/>
      </a:defRPr>
    </a:lvl7pPr>
    <a:lvl8pPr indent="2400300" algn="ctr" defTabSz="584200">
      <a:defRPr sz="4200">
        <a:latin typeface="+mn-lt"/>
        <a:ea typeface="+mn-ea"/>
        <a:cs typeface="+mn-cs"/>
        <a:sym typeface="ヒラギノ角ゴ Pro W3"/>
      </a:defRPr>
    </a:lvl8pPr>
    <a:lvl9pPr indent="2743200" algn="ctr" defTabSz="584200">
      <a:defRPr sz="4200">
        <a:latin typeface="+mn-lt"/>
        <a:ea typeface="+mn-ea"/>
        <a:cs typeface="+mn-cs"/>
        <a:sym typeface="ヒラギノ角ゴ Pro W3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6E3"/>
    <a:srgbClr val="378AF7"/>
    <a:srgbClr val="EA51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08FB837D-C827-4EFA-A057-4D05807E0F7C}" styleName="テーマ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テーマ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テーマ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テーマ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27F97BB-C833-4FB7-BDE5-3F7075034690}" styleName="テーマ 2 - アクセント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テーマ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テーマ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テーマ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濃色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86" autoAdjust="0"/>
    <p:restoredTop sz="95994" autoAdjust="0"/>
  </p:normalViewPr>
  <p:slideViewPr>
    <p:cSldViewPr snapToGrid="0" snapToObjects="1">
      <p:cViewPr varScale="1">
        <p:scale>
          <a:sx n="75" d="100"/>
          <a:sy n="75" d="100"/>
        </p:scale>
        <p:origin x="1752" y="184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-1940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59802783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DC406C9-70EB-AA4D-9730-1F1C92378D4D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8908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909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512" y="4343230"/>
            <a:ext cx="5486976" cy="4115139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0" lang="ja-JP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976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884088" y="8685103"/>
            <a:ext cx="2972472" cy="45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65" tIns="40083" rIns="80165" bIns="40083"/>
          <a:lstStyle>
            <a:lvl1pPr>
              <a:tabLst>
                <a:tab pos="634643" algn="l"/>
                <a:tab pos="1269286" algn="l"/>
                <a:tab pos="1903929" algn="l"/>
                <a:tab pos="2538573" algn="l"/>
              </a:tabLst>
              <a:defRPr kumimoji="1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634643" algn="l"/>
                <a:tab pos="1269286" algn="l"/>
                <a:tab pos="1903929" algn="l"/>
                <a:tab pos="2538573" algn="l"/>
              </a:tabLst>
              <a:defRPr kumimoji="1"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634643" algn="l"/>
                <a:tab pos="1269286" algn="l"/>
                <a:tab pos="1903929" algn="l"/>
                <a:tab pos="2538573" algn="l"/>
              </a:tabLst>
              <a:defRPr kumimoji="1"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634643" algn="l"/>
                <a:tab pos="1269286" algn="l"/>
                <a:tab pos="1903929" algn="l"/>
                <a:tab pos="2538573" algn="l"/>
              </a:tabLst>
              <a:defRPr kumimoji="1"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634643" algn="l"/>
                <a:tab pos="1269286" algn="l"/>
                <a:tab pos="1903929" algn="l"/>
                <a:tab pos="2538573" algn="l"/>
              </a:tabLst>
              <a:defRPr kumimoji="1"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204550" indent="-200414" defTabSz="393869" eaLnBrk="0" fontAlgn="base" hangingPunct="0">
              <a:spcBef>
                <a:spcPct val="0"/>
              </a:spcBef>
              <a:spcAft>
                <a:spcPct val="0"/>
              </a:spcAft>
              <a:tabLst>
                <a:tab pos="634643" algn="l"/>
                <a:tab pos="1269286" algn="l"/>
                <a:tab pos="1903929" algn="l"/>
                <a:tab pos="2538573" algn="l"/>
              </a:tabLst>
              <a:defRPr kumimoji="1"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605377" indent="-200414" defTabSz="393869" eaLnBrk="0" fontAlgn="base" hangingPunct="0">
              <a:spcBef>
                <a:spcPct val="0"/>
              </a:spcBef>
              <a:spcAft>
                <a:spcPct val="0"/>
              </a:spcAft>
              <a:tabLst>
                <a:tab pos="634643" algn="l"/>
                <a:tab pos="1269286" algn="l"/>
                <a:tab pos="1903929" algn="l"/>
                <a:tab pos="2538573" algn="l"/>
              </a:tabLst>
              <a:defRPr kumimoji="1"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006204" indent="-200414" defTabSz="393869" eaLnBrk="0" fontAlgn="base" hangingPunct="0">
              <a:spcBef>
                <a:spcPct val="0"/>
              </a:spcBef>
              <a:spcAft>
                <a:spcPct val="0"/>
              </a:spcAft>
              <a:tabLst>
                <a:tab pos="634643" algn="l"/>
                <a:tab pos="1269286" algn="l"/>
                <a:tab pos="1903929" algn="l"/>
                <a:tab pos="2538573" algn="l"/>
              </a:tabLst>
              <a:defRPr kumimoji="1"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407032" indent="-200414" defTabSz="393869" eaLnBrk="0" fontAlgn="base" hangingPunct="0">
              <a:spcBef>
                <a:spcPct val="0"/>
              </a:spcBef>
              <a:spcAft>
                <a:spcPct val="0"/>
              </a:spcAft>
              <a:tabLst>
                <a:tab pos="634643" algn="l"/>
                <a:tab pos="1269286" algn="l"/>
                <a:tab pos="1903929" algn="l"/>
                <a:tab pos="2538573" algn="l"/>
              </a:tabLst>
              <a:defRPr kumimoji="1"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CF78392-C9AA-D24A-8EA9-7B59CCC49D6A}" type="slidenum">
              <a:rPr kumimoji="0" lang="en-US" altLang="ja-JP" sz="1200">
                <a:solidFill>
                  <a:srgbClr val="000000"/>
                </a:solidFill>
                <a:latin typeface="Times New Roman" charset="0"/>
                <a:ea typeface="ＭＳ Ｐ明朝" charset="0"/>
                <a:cs typeface="ＭＳ Ｐ明朝" charset="0"/>
              </a:rPr>
              <a:pPr/>
              <a:t>16</a:t>
            </a:fld>
            <a:endParaRPr kumimoji="0" lang="en-US" altLang="ja-JP" sz="1200">
              <a:solidFill>
                <a:srgbClr val="000000"/>
              </a:solidFill>
              <a:latin typeface="Times New Roman" charset="0"/>
              <a:ea typeface="ＭＳ Ｐ明朝" charset="0"/>
              <a:cs typeface="ＭＳ Ｐ明朝" charset="0"/>
            </a:endParaRPr>
          </a:p>
        </p:txBody>
      </p:sp>
      <p:sp>
        <p:nvSpPr>
          <p:cNvPr id="901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01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037751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pPr>
              <a:defRPr/>
            </a:pPr>
            <a:endParaRPr kumimoji="0" lang="ja-JP" alt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55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DC406C9-70EB-AA4D-9730-1F1C92378D4D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8908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909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512" y="4343230"/>
            <a:ext cx="5486976" cy="4115139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0" lang="ja-JP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050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DC406C9-70EB-AA4D-9730-1F1C92378D4D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8908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909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512" y="4343230"/>
            <a:ext cx="5486976" cy="4115139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0" lang="ja-JP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914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111295F-AF6E-E447-BF52-9E1B144E3752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01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01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037751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0" lang="ja-JP" altLang="en-US" dirty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111295F-AF6E-E447-BF52-9E1B144E3752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01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01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037751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0" lang="ja-JP" alt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987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DC406C9-70EB-AA4D-9730-1F1C92378D4D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8908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909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512" y="4343230"/>
            <a:ext cx="5486976" cy="4115139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0" lang="ja-JP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DC406C9-70EB-AA4D-9730-1F1C92378D4D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8908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909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512" y="4343230"/>
            <a:ext cx="5486976" cy="4115139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0" lang="ja-JP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77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DC406C9-70EB-AA4D-9730-1F1C92378D4D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8908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909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512" y="4343230"/>
            <a:ext cx="5486976" cy="4115139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0" lang="ja-JP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513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DC406C9-70EB-AA4D-9730-1F1C92378D4D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8908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909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512" y="4343230"/>
            <a:ext cx="5486976" cy="4115139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0" lang="ja-JP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238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111295F-AF6E-E447-BF52-9E1B144E3752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901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01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037751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0" lang="ja-JP" alt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983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111295F-AF6E-E447-BF52-9E1B144E3752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01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01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037751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0" lang="ja-JP" alt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673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111295F-AF6E-E447-BF52-9E1B144E3752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901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01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037751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0" lang="ja-JP" alt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111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884088" y="8685103"/>
            <a:ext cx="2972472" cy="45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65" tIns="40083" rIns="80165" bIns="40083"/>
          <a:lstStyle>
            <a:lvl1pPr>
              <a:tabLst>
                <a:tab pos="634643" algn="l"/>
                <a:tab pos="1269286" algn="l"/>
                <a:tab pos="1903929" algn="l"/>
                <a:tab pos="2538573" algn="l"/>
              </a:tabLst>
              <a:defRPr kumimoji="1"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634643" algn="l"/>
                <a:tab pos="1269286" algn="l"/>
                <a:tab pos="1903929" algn="l"/>
                <a:tab pos="2538573" algn="l"/>
              </a:tabLst>
              <a:defRPr kumimoji="1"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634643" algn="l"/>
                <a:tab pos="1269286" algn="l"/>
                <a:tab pos="1903929" algn="l"/>
                <a:tab pos="2538573" algn="l"/>
              </a:tabLst>
              <a:defRPr kumimoji="1"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634643" algn="l"/>
                <a:tab pos="1269286" algn="l"/>
                <a:tab pos="1903929" algn="l"/>
                <a:tab pos="2538573" algn="l"/>
              </a:tabLst>
              <a:defRPr kumimoji="1"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634643" algn="l"/>
                <a:tab pos="1269286" algn="l"/>
                <a:tab pos="1903929" algn="l"/>
                <a:tab pos="2538573" algn="l"/>
              </a:tabLst>
              <a:defRPr kumimoji="1"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204550" indent="-200414" defTabSz="393869" eaLnBrk="0" fontAlgn="base" hangingPunct="0">
              <a:spcBef>
                <a:spcPct val="0"/>
              </a:spcBef>
              <a:spcAft>
                <a:spcPct val="0"/>
              </a:spcAft>
              <a:tabLst>
                <a:tab pos="634643" algn="l"/>
                <a:tab pos="1269286" algn="l"/>
                <a:tab pos="1903929" algn="l"/>
                <a:tab pos="2538573" algn="l"/>
              </a:tabLst>
              <a:defRPr kumimoji="1"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605377" indent="-200414" defTabSz="393869" eaLnBrk="0" fontAlgn="base" hangingPunct="0">
              <a:spcBef>
                <a:spcPct val="0"/>
              </a:spcBef>
              <a:spcAft>
                <a:spcPct val="0"/>
              </a:spcAft>
              <a:tabLst>
                <a:tab pos="634643" algn="l"/>
                <a:tab pos="1269286" algn="l"/>
                <a:tab pos="1903929" algn="l"/>
                <a:tab pos="2538573" algn="l"/>
              </a:tabLst>
              <a:defRPr kumimoji="1"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006204" indent="-200414" defTabSz="393869" eaLnBrk="0" fontAlgn="base" hangingPunct="0">
              <a:spcBef>
                <a:spcPct val="0"/>
              </a:spcBef>
              <a:spcAft>
                <a:spcPct val="0"/>
              </a:spcAft>
              <a:tabLst>
                <a:tab pos="634643" algn="l"/>
                <a:tab pos="1269286" algn="l"/>
                <a:tab pos="1903929" algn="l"/>
                <a:tab pos="2538573" algn="l"/>
              </a:tabLst>
              <a:defRPr kumimoji="1"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407032" indent="-200414" defTabSz="393869" eaLnBrk="0" fontAlgn="base" hangingPunct="0">
              <a:spcBef>
                <a:spcPct val="0"/>
              </a:spcBef>
              <a:spcAft>
                <a:spcPct val="0"/>
              </a:spcAft>
              <a:tabLst>
                <a:tab pos="634643" algn="l"/>
                <a:tab pos="1269286" algn="l"/>
                <a:tab pos="1903929" algn="l"/>
                <a:tab pos="2538573" algn="l"/>
              </a:tabLst>
              <a:defRPr kumimoji="1"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627D137-34DC-F14B-8332-22261A8D632D}" type="slidenum">
              <a:rPr kumimoji="0" lang="en-US" altLang="ja-JP" sz="1200">
                <a:solidFill>
                  <a:srgbClr val="000000"/>
                </a:solidFill>
                <a:latin typeface="Times New Roman" charset="0"/>
                <a:ea typeface="ＭＳ Ｐ明朝" charset="0"/>
                <a:cs typeface="ＭＳ Ｐ明朝" charset="0"/>
              </a:rPr>
              <a:pPr/>
              <a:t>13</a:t>
            </a:fld>
            <a:endParaRPr kumimoji="0" lang="en-US" altLang="ja-JP" sz="1200">
              <a:solidFill>
                <a:srgbClr val="000000"/>
              </a:solidFill>
              <a:latin typeface="Times New Roman" charset="0"/>
              <a:ea typeface="ＭＳ Ｐ明朝" charset="0"/>
              <a:cs typeface="ＭＳ Ｐ明朝" charset="0"/>
            </a:endParaRPr>
          </a:p>
        </p:txBody>
      </p:sp>
      <p:sp>
        <p:nvSpPr>
          <p:cNvPr id="901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01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037751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pPr>
              <a:defRPr/>
            </a:pPr>
            <a:endParaRPr kumimoji="0" lang="ja-JP" alt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5315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DC406C9-70EB-AA4D-9730-1F1C92378D4D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8908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909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512" y="4343230"/>
            <a:ext cx="5486976" cy="4115139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0" lang="ja-JP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15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111295F-AF6E-E447-BF52-9E1B144E3752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901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01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037751"/>
          </a:xfrm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0" lang="ja-JP" alt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426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タイトルテキスト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本文レベル1</a:t>
            </a:r>
          </a:p>
          <a:p>
            <a:pPr lvl="1">
              <a:defRPr sz="1800"/>
            </a:pPr>
            <a:r>
              <a:rPr sz="3600"/>
              <a:t>本文レベル2</a:t>
            </a:r>
          </a:p>
          <a:p>
            <a:pPr lvl="2">
              <a:defRPr sz="1800"/>
            </a:pPr>
            <a:r>
              <a:rPr sz="3600"/>
              <a:t>本文レベル3</a:t>
            </a:r>
          </a:p>
          <a:p>
            <a:pPr lvl="3">
              <a:defRPr sz="1800"/>
            </a:pPr>
            <a:r>
              <a:rPr sz="3600"/>
              <a:t>本文レベル4</a:t>
            </a:r>
          </a:p>
          <a:p>
            <a:pPr lvl="4">
              <a:defRPr sz="1800"/>
            </a:pPr>
            <a:r>
              <a:rPr sz="3600"/>
              <a:t>本文レベル 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02ED5-880E-5C41-9EB4-B91BA099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284" y="9127722"/>
            <a:ext cx="1871248" cy="519289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 sz="2800"/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タイトルテキスト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本文レベル1</a:t>
            </a:r>
          </a:p>
          <a:p>
            <a:pPr lvl="1">
              <a:defRPr sz="1800"/>
            </a:pPr>
            <a:r>
              <a:rPr sz="3200"/>
              <a:t>本文レベル2</a:t>
            </a:r>
          </a:p>
          <a:p>
            <a:pPr lvl="2">
              <a:defRPr sz="1800"/>
            </a:pPr>
            <a:r>
              <a:rPr sz="3200"/>
              <a:t>本文レベル3</a:t>
            </a:r>
          </a:p>
          <a:p>
            <a:pPr lvl="3">
              <a:defRPr sz="1800"/>
            </a:pPr>
            <a:r>
              <a:rPr sz="3200"/>
              <a:t>本文レベル4</a:t>
            </a:r>
          </a:p>
          <a:p>
            <a:pPr lvl="4">
              <a:defRPr sz="1800"/>
            </a:pPr>
            <a:r>
              <a:rPr sz="3200"/>
              <a:t>本文レベル 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0995F-EB3A-1E41-B79B-05DD91206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284" y="9127722"/>
            <a:ext cx="1871248" cy="519289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 sz="2800"/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（左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タイトルテキスト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本文レベル1</a:t>
            </a:r>
          </a:p>
          <a:p>
            <a:pPr lvl="1">
              <a:defRPr sz="1800"/>
            </a:pPr>
            <a:r>
              <a:rPr sz="3200"/>
              <a:t>本文レベル2</a:t>
            </a:r>
          </a:p>
          <a:p>
            <a:pPr lvl="2">
              <a:defRPr sz="1800"/>
            </a:pPr>
            <a:r>
              <a:rPr sz="3200"/>
              <a:t>本文レベル3</a:t>
            </a:r>
          </a:p>
          <a:p>
            <a:pPr lvl="3">
              <a:defRPr sz="1800"/>
            </a:pPr>
            <a:r>
              <a:rPr sz="3200"/>
              <a:t>本文レベル4</a:t>
            </a:r>
          </a:p>
          <a:p>
            <a:pPr lvl="4">
              <a:defRPr sz="1800"/>
            </a:pPr>
            <a:r>
              <a:rPr sz="3200"/>
              <a:t>本文レベル 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3B484-A3CB-BF43-A64B-F04A15E2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284" y="9127722"/>
            <a:ext cx="1871248" cy="519289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 sz="2800"/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（右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タイトルテキスト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本文レベル1</a:t>
            </a:r>
          </a:p>
          <a:p>
            <a:pPr lvl="1">
              <a:defRPr sz="1800"/>
            </a:pPr>
            <a:r>
              <a:rPr sz="3200"/>
              <a:t>本文レベル2</a:t>
            </a:r>
          </a:p>
          <a:p>
            <a:pPr lvl="2">
              <a:defRPr sz="1800"/>
            </a:pPr>
            <a:r>
              <a:rPr sz="3200"/>
              <a:t>本文レベル3</a:t>
            </a:r>
          </a:p>
          <a:p>
            <a:pPr lvl="3">
              <a:defRPr sz="1800"/>
            </a:pPr>
            <a:r>
              <a:rPr sz="3200"/>
              <a:t>本文レベル4</a:t>
            </a:r>
          </a:p>
          <a:p>
            <a:pPr lvl="4">
              <a:defRPr sz="1800"/>
            </a:pPr>
            <a:r>
              <a:rPr sz="3200"/>
              <a:t>本文レベル 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92521-7294-1E44-8B93-5FF78E15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284" y="9127722"/>
            <a:ext cx="1871248" cy="519289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 sz="2800"/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1738845"/>
            <a:ext cx="13004800" cy="2745318"/>
          </a:xfrm>
        </p:spPr>
        <p:txBody>
          <a:bodyPr anchor="b"/>
          <a:lstStyle>
            <a:lvl1pPr algn="ctr">
              <a:defRPr sz="8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8667"/>
            <a:ext cx="13004800" cy="433493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29" y="1"/>
            <a:ext cx="4310582" cy="161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13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8284" y="9127722"/>
            <a:ext cx="1871248" cy="519289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 sz="2800"/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82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068122" y="4239252"/>
            <a:ext cx="7649495" cy="1275096"/>
          </a:xfrm>
        </p:spPr>
        <p:txBody>
          <a:bodyPr vert="horz" wrap="square" lIns="214186" tIns="171348" rIns="214186" bIns="171348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43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070655" rtl="0" eaLnBrk="1" latinLnBrk="0" hangingPunct="1">
              <a:spcBef>
                <a:spcPct val="20000"/>
              </a:spcBef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87188" y="2141719"/>
            <a:ext cx="4111602" cy="54701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214186" tIns="171348" rIns="214186" bIns="171348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214186" tIns="171348" rIns="214186" bIns="171348"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90C7718-F38B-0A4B-BDC2-2BE428B3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284" y="9127722"/>
            <a:ext cx="1871248" cy="519289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 sz="2800"/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4512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本文レベル1</a:t>
            </a:r>
          </a:p>
          <a:p>
            <a:pPr lvl="1">
              <a:defRPr sz="1800"/>
            </a:pPr>
            <a:r>
              <a:rPr sz="4200"/>
              <a:t>本文レベル2</a:t>
            </a:r>
          </a:p>
          <a:p>
            <a:pPr lvl="2">
              <a:defRPr sz="1800"/>
            </a:pPr>
            <a:r>
              <a:rPr sz="4200"/>
              <a:t>本文レベル3</a:t>
            </a:r>
          </a:p>
          <a:p>
            <a:pPr lvl="3">
              <a:defRPr sz="1800"/>
            </a:pPr>
            <a:r>
              <a:rPr sz="4200"/>
              <a:t>本文レベル4</a:t>
            </a:r>
          </a:p>
          <a:p>
            <a:pPr lvl="4">
              <a:defRPr sz="1800"/>
            </a:pPr>
            <a:r>
              <a:rPr sz="4200"/>
              <a:t>本文レベル 5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3AAC349-10EE-6241-B851-4236F434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284" y="9127722"/>
            <a:ext cx="1871248" cy="519289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 sz="2800"/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EBD7B21-F315-034C-9A82-8A65D2DD0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284" y="9127722"/>
            <a:ext cx="1871248" cy="519289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 sz="2800"/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タイトルテキスト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95FFF7A-4F3D-444B-8DD1-9EFF50E56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284" y="9127722"/>
            <a:ext cx="1871248" cy="519289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 sz="2800"/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タイトルテキスト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8B71776-2512-7C44-B140-8878D724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284" y="9127722"/>
            <a:ext cx="1871248" cy="519289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 sz="2800"/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タイトルテキスト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5EAE234-B71B-BD47-BE74-9C8D254EA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284" y="9127722"/>
            <a:ext cx="1871248" cy="519289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 sz="2800"/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、反射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タイトルテキスト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FA24FCF-07F9-2C47-B313-E8D096C0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284" y="9127722"/>
            <a:ext cx="1871248" cy="519289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 sz="2800"/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タイトルテキスト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本文レベル1</a:t>
            </a:r>
          </a:p>
          <a:p>
            <a:pPr lvl="1">
              <a:defRPr sz="1800"/>
            </a:pPr>
            <a:r>
              <a:rPr sz="3400"/>
              <a:t>本文レベル2</a:t>
            </a:r>
          </a:p>
          <a:p>
            <a:pPr lvl="2">
              <a:defRPr sz="1800"/>
            </a:pPr>
            <a:r>
              <a:rPr sz="3400"/>
              <a:t>本文レベル3</a:t>
            </a:r>
          </a:p>
          <a:p>
            <a:pPr lvl="3">
              <a:defRPr sz="1800"/>
            </a:pPr>
            <a:r>
              <a:rPr sz="3400"/>
              <a:t>本文レベル4</a:t>
            </a:r>
          </a:p>
          <a:p>
            <a:pPr lvl="4">
              <a:defRPr sz="1800"/>
            </a:pPr>
            <a:r>
              <a:rPr sz="3400"/>
              <a:t>本文レベル 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7084F-B4C3-AA4C-BCD8-D16E795D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284" y="9127722"/>
            <a:ext cx="1871248" cy="519289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 sz="2800"/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、反射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タイトルテキスト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本文レベル1</a:t>
            </a:r>
          </a:p>
          <a:p>
            <a:pPr lvl="1">
              <a:defRPr sz="1800"/>
            </a:pPr>
            <a:r>
              <a:rPr sz="3400"/>
              <a:t>本文レベル2</a:t>
            </a:r>
          </a:p>
          <a:p>
            <a:pPr lvl="2">
              <a:defRPr sz="1800"/>
            </a:pPr>
            <a:r>
              <a:rPr sz="3400"/>
              <a:t>本文レベル3</a:t>
            </a:r>
          </a:p>
          <a:p>
            <a:pPr lvl="3">
              <a:defRPr sz="1800"/>
            </a:pPr>
            <a:r>
              <a:rPr sz="3400"/>
              <a:t>本文レベル4</a:t>
            </a:r>
          </a:p>
          <a:p>
            <a:pPr lvl="4">
              <a:defRPr sz="1800"/>
            </a:pPr>
            <a:r>
              <a:rPr sz="3400"/>
              <a:t>本文レベル 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F7F7A-BA9E-6F40-A164-9903DBEC1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284" y="9127722"/>
            <a:ext cx="1871248" cy="519289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 sz="2800"/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タイトルテキスト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本文レベル1</a:t>
            </a:r>
          </a:p>
          <a:p>
            <a:pPr lvl="1">
              <a:defRPr sz="1800"/>
            </a:pPr>
            <a:r>
              <a:rPr sz="4200"/>
              <a:t>本文レベル2</a:t>
            </a:r>
          </a:p>
          <a:p>
            <a:pPr lvl="2">
              <a:defRPr sz="1800"/>
            </a:pPr>
            <a:r>
              <a:rPr sz="4200"/>
              <a:t>本文レベル3</a:t>
            </a:r>
          </a:p>
          <a:p>
            <a:pPr lvl="3">
              <a:defRPr sz="1800"/>
            </a:pPr>
            <a:r>
              <a:rPr sz="4200"/>
              <a:t>本文レベル4</a:t>
            </a:r>
          </a:p>
          <a:p>
            <a:pPr lvl="4">
              <a:defRPr sz="1800"/>
            </a:pPr>
            <a:r>
              <a:rPr sz="4200"/>
              <a:t>本文レベル 5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-1" y="8942754"/>
            <a:ext cx="13034025" cy="837197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00A2EC1-3DBA-D146-A8DF-DA13E820E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284" y="9127722"/>
            <a:ext cx="1871248" cy="519289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 sz="2800"/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70" r:id="rId15"/>
  </p:sldLayoutIdLst>
  <p:transition spd="med"/>
  <p:txStyles>
    <p:titleStyle>
      <a:lvl1pPr algn="ctr" defTabSz="584200">
        <a:defRPr sz="8400">
          <a:latin typeface="+mn-lt"/>
          <a:ea typeface="+mn-ea"/>
          <a:cs typeface="+mn-cs"/>
          <a:sym typeface="ヒラギノ角ゴ Pro W3"/>
        </a:defRPr>
      </a:lvl1pPr>
      <a:lvl2pPr indent="228600" algn="ctr" defTabSz="584200">
        <a:defRPr sz="8400">
          <a:latin typeface="+mn-lt"/>
          <a:ea typeface="+mn-ea"/>
          <a:cs typeface="+mn-cs"/>
          <a:sym typeface="ヒラギノ角ゴ Pro W3"/>
        </a:defRPr>
      </a:lvl2pPr>
      <a:lvl3pPr indent="457200" algn="ctr" defTabSz="584200">
        <a:defRPr sz="8400">
          <a:latin typeface="+mn-lt"/>
          <a:ea typeface="+mn-ea"/>
          <a:cs typeface="+mn-cs"/>
          <a:sym typeface="ヒラギノ角ゴ Pro W3"/>
        </a:defRPr>
      </a:lvl3pPr>
      <a:lvl4pPr indent="685800" algn="ctr" defTabSz="584200">
        <a:defRPr sz="8400">
          <a:latin typeface="+mn-lt"/>
          <a:ea typeface="+mn-ea"/>
          <a:cs typeface="+mn-cs"/>
          <a:sym typeface="ヒラギノ角ゴ Pro W3"/>
        </a:defRPr>
      </a:lvl4pPr>
      <a:lvl5pPr indent="914400" algn="ctr" defTabSz="584200">
        <a:defRPr sz="8400">
          <a:latin typeface="+mn-lt"/>
          <a:ea typeface="+mn-ea"/>
          <a:cs typeface="+mn-cs"/>
          <a:sym typeface="ヒラギノ角ゴ Pro W3"/>
        </a:defRPr>
      </a:lvl5pPr>
      <a:lvl6pPr indent="1143000" algn="ctr" defTabSz="584200">
        <a:defRPr sz="8400">
          <a:latin typeface="+mn-lt"/>
          <a:ea typeface="+mn-ea"/>
          <a:cs typeface="+mn-cs"/>
          <a:sym typeface="ヒラギノ角ゴ Pro W3"/>
        </a:defRPr>
      </a:lvl6pPr>
      <a:lvl7pPr indent="1371600" algn="ctr" defTabSz="584200">
        <a:defRPr sz="8400">
          <a:latin typeface="+mn-lt"/>
          <a:ea typeface="+mn-ea"/>
          <a:cs typeface="+mn-cs"/>
          <a:sym typeface="ヒラギノ角ゴ Pro W3"/>
        </a:defRPr>
      </a:lvl7pPr>
      <a:lvl8pPr indent="1600200" algn="ctr" defTabSz="584200">
        <a:defRPr sz="8400">
          <a:latin typeface="+mn-lt"/>
          <a:ea typeface="+mn-ea"/>
          <a:cs typeface="+mn-cs"/>
          <a:sym typeface="ヒラギノ角ゴ Pro W3"/>
        </a:defRPr>
      </a:lvl8pPr>
      <a:lvl9pPr indent="1828800" algn="ctr" defTabSz="584200">
        <a:defRPr sz="8400">
          <a:latin typeface="+mn-lt"/>
          <a:ea typeface="+mn-ea"/>
          <a:cs typeface="+mn-cs"/>
          <a:sym typeface="ヒラギノ角ゴ Pro W3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ヒラギノ角ゴ Pro W3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ヒラギノ角ゴ Pro W3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ヒラギノ角ゴ Pro W3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ヒラギノ角ゴ Pro W3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ヒラギノ角ゴ Pro W3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ヒラギノ角ゴ Pro W3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ヒラギノ角ゴ Pro W3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ヒラギノ角ゴ Pro W3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ヒラギノ角ゴ Pro W3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 W3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 W3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 W3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 W3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 W3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 W3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 W3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 W3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 W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yahoo.co.jp/webapi/map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microsoft.com/map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mazakidaisuke/bingmaps_sample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caniuse.com/#feat=geolocation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mapsportal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mapsportal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rtl="0" latinLnBrk="1" hangingPunct="0"/>
            <a:r>
              <a:rPr lang="en-US" altLang="ja-JP" sz="8800" dirty="0" err="1">
                <a:solidFill>
                  <a:srgbClr val="000000"/>
                </a:solidFill>
              </a:rPr>
              <a:t>Geolocation&amp;BingMAP</a:t>
            </a:r>
            <a:endParaRPr lang="ja-JP" altLang="en-US" sz="8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308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7"/>
          <p:cNvSpPr txBox="1">
            <a:spLocks/>
          </p:cNvSpPr>
          <p:nvPr/>
        </p:nvSpPr>
        <p:spPr>
          <a:xfrm>
            <a:off x="495300" y="474330"/>
            <a:ext cx="9904570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altLang="ja-JP" sz="3400" dirty="0">
                <a:latin typeface="メイリオ"/>
                <a:ea typeface="メイリオ"/>
                <a:cs typeface="メイリオ"/>
              </a:rPr>
              <a:t>Maps</a:t>
            </a:r>
            <a:r>
              <a:rPr lang="ja-JP" altLang="en-US" sz="3400" dirty="0">
                <a:latin typeface="メイリオ"/>
                <a:ea typeface="メイリオ"/>
                <a:cs typeface="メイリオ"/>
              </a:rPr>
              <a:t>サービスサイト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299" y="1122030"/>
            <a:ext cx="11757372" cy="6859463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492188" y="8171490"/>
            <a:ext cx="9450811" cy="916146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kumimoji="1" lang="ja-JP" altLang="en-US" sz="5100" dirty="0"/>
              <a:t>こんな</a:t>
            </a:r>
            <a:r>
              <a:rPr kumimoji="1" lang="en-US" altLang="ja-JP" sz="5100" dirty="0"/>
              <a:t>Map</a:t>
            </a:r>
            <a:r>
              <a:rPr kumimoji="1" lang="ja-JP" altLang="en-US" sz="5100" dirty="0"/>
              <a:t>サービスや・・・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E8478E-01B3-1E45-BC1E-5E0381E1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500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7"/>
          <p:cNvSpPr txBox="1">
            <a:spLocks/>
          </p:cNvSpPr>
          <p:nvPr/>
        </p:nvSpPr>
        <p:spPr>
          <a:xfrm>
            <a:off x="495300" y="474330"/>
            <a:ext cx="9904570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altLang="ja-JP" sz="3400" dirty="0">
                <a:latin typeface="メイリオ"/>
                <a:ea typeface="メイリオ"/>
                <a:cs typeface="メイリオ"/>
              </a:rPr>
              <a:t>Maps</a:t>
            </a:r>
            <a:r>
              <a:rPr lang="ja-JP" altLang="en-US" sz="3400" dirty="0">
                <a:latin typeface="メイリオ"/>
                <a:ea typeface="メイリオ"/>
                <a:cs typeface="メイリオ"/>
              </a:rPr>
              <a:t>サービスサイト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36" y="1151375"/>
            <a:ext cx="11280310" cy="701740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191435" y="8171490"/>
            <a:ext cx="9681883" cy="916146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kumimoji="1" lang="ja-JP" altLang="en-US" sz="5100" dirty="0"/>
              <a:t>こんな</a:t>
            </a:r>
            <a:r>
              <a:rPr kumimoji="1" lang="en-US" altLang="ja-JP" sz="5100" dirty="0"/>
              <a:t>Map</a:t>
            </a:r>
            <a:r>
              <a:rPr kumimoji="1" lang="ja-JP" altLang="en-US" sz="5100" dirty="0"/>
              <a:t>サービスや・・・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ABC5590-8E15-754C-A241-C41FFA3F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8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7"/>
          <p:cNvSpPr txBox="1">
            <a:spLocks/>
          </p:cNvSpPr>
          <p:nvPr/>
        </p:nvSpPr>
        <p:spPr>
          <a:xfrm>
            <a:off x="495300" y="474330"/>
            <a:ext cx="9904570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altLang="ja-JP" sz="3400" dirty="0">
                <a:latin typeface="メイリオ"/>
                <a:ea typeface="メイリオ"/>
                <a:cs typeface="メイリオ"/>
              </a:rPr>
              <a:t>Maps</a:t>
            </a:r>
            <a:r>
              <a:rPr lang="ja-JP" altLang="en-US" sz="3400" dirty="0">
                <a:latin typeface="メイリオ"/>
                <a:ea typeface="メイリオ"/>
                <a:cs typeface="メイリオ"/>
              </a:rPr>
              <a:t>サービスサイト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61" y="1122029"/>
            <a:ext cx="6525714" cy="46848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1963" y="2125531"/>
            <a:ext cx="8922664" cy="604595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3030072" y="8171490"/>
            <a:ext cx="9324556" cy="916146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kumimoji="1" lang="ja-JP" altLang="en-US" sz="5100" dirty="0"/>
              <a:t>こんな</a:t>
            </a:r>
            <a:r>
              <a:rPr kumimoji="1" lang="en-US" altLang="ja-JP" sz="5100" dirty="0"/>
              <a:t>Map</a:t>
            </a:r>
            <a:r>
              <a:rPr kumimoji="1" lang="ja-JP" altLang="en-US" sz="5100" dirty="0"/>
              <a:t>サービスや・・・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92BAF5-3DC9-4A4B-A593-36FA4BD4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771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494875" y="6367959"/>
            <a:ext cx="11815400" cy="1434919"/>
          </a:xfrm>
          <a:prstGeom prst="rect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7990" tIns="81554" rIns="127990" bIns="6399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defRPr/>
            </a:pPr>
            <a:r>
              <a:rPr lang="en-US" altLang="ja-JP" sz="31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Developer</a:t>
            </a:r>
            <a:r>
              <a:rPr lang="ja-JP" altLang="en-US" sz="31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が簡単に</a:t>
            </a:r>
            <a:r>
              <a:rPr lang="en-US" altLang="ja-JP" sz="31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Map</a:t>
            </a:r>
            <a:r>
              <a:rPr lang="ja-JP" altLang="en-US" sz="31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情報（</a:t>
            </a:r>
            <a:r>
              <a:rPr lang="en-US" altLang="ja-JP" sz="31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Web</a:t>
            </a:r>
            <a:r>
              <a:rPr lang="ja-JP" altLang="en-US" sz="31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サービスの情報）を活用できるように提供してるサービスを</a:t>
            </a:r>
            <a:r>
              <a:rPr lang="en-US" altLang="ja-JP" sz="31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API</a:t>
            </a:r>
            <a:r>
              <a:rPr lang="ja-JP" altLang="en-US" sz="31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と読んでいます。</a:t>
            </a:r>
            <a:endParaRPr lang="en-US" altLang="ja-JP" sz="3100" b="1" dirty="0">
              <a:solidFill>
                <a:schemeClr val="tx1"/>
              </a:solidFill>
              <a:latin typeface="メイリオ"/>
              <a:ea typeface="メイリオ"/>
              <a:cs typeface="メイリオ"/>
            </a:endParaRPr>
          </a:p>
          <a:p>
            <a:pPr algn="l">
              <a:defRPr/>
            </a:pPr>
            <a:endParaRPr lang="en-US" altLang="ja-JP" sz="3100" b="1" dirty="0">
              <a:solidFill>
                <a:schemeClr val="tx1"/>
              </a:solidFill>
              <a:latin typeface="メイリオ"/>
              <a:ea typeface="メイリオ"/>
              <a:cs typeface="メイリオ"/>
            </a:endParaRPr>
          </a:p>
          <a:p>
            <a:pPr algn="l">
              <a:defRPr/>
            </a:pPr>
            <a:endParaRPr lang="en-US" altLang="ja-JP" sz="3100" dirty="0">
              <a:solidFill>
                <a:schemeClr val="tx1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3" name="Shape 167"/>
          <p:cNvSpPr txBox="1">
            <a:spLocks/>
          </p:cNvSpPr>
          <p:nvPr/>
        </p:nvSpPr>
        <p:spPr>
          <a:xfrm>
            <a:off x="494876" y="228100"/>
            <a:ext cx="9905991" cy="64753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altLang="ja-JP" sz="3400" dirty="0">
                <a:latin typeface="メイリオ"/>
                <a:ea typeface="メイリオ"/>
                <a:cs typeface="メイリオ"/>
              </a:rPr>
              <a:t>Maps</a:t>
            </a:r>
            <a:r>
              <a:rPr lang="ja-JP" altLang="en-US" sz="3400" dirty="0">
                <a:latin typeface="メイリオ"/>
                <a:ea typeface="メイリオ"/>
                <a:cs typeface="メイリオ"/>
              </a:rPr>
              <a:t> </a:t>
            </a:r>
            <a:r>
              <a:rPr lang="en-US" altLang="ja-JP" sz="3400" dirty="0">
                <a:latin typeface="メイリオ"/>
                <a:ea typeface="メイリオ"/>
                <a:cs typeface="メイリオ"/>
              </a:rPr>
              <a:t>API</a:t>
            </a:r>
            <a:r>
              <a:rPr lang="ja-JP" altLang="en-US" sz="3400" dirty="0">
                <a:latin typeface="メイリオ"/>
                <a:ea typeface="メイリオ"/>
                <a:cs typeface="メイリオ"/>
              </a:rPr>
              <a:t>とは？</a:t>
            </a:r>
          </a:p>
        </p:txBody>
      </p:sp>
      <p:pic>
        <p:nvPicPr>
          <p:cNvPr id="28675" name="図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876" y="1023702"/>
            <a:ext cx="8098529" cy="4723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A7C21F3-9914-7542-8E51-C73C233F6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82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1975251" y="4551842"/>
            <a:ext cx="8300304" cy="1744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7998" tIns="89087" rIns="127998" bIns="63999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ja-JP" altLang="en-US" dirty="0"/>
          </a:p>
        </p:txBody>
      </p:sp>
      <p:sp>
        <p:nvSpPr>
          <p:cNvPr id="4" name="Shape 162"/>
          <p:cNvSpPr txBox="1">
            <a:spLocks/>
          </p:cNvSpPr>
          <p:nvPr/>
        </p:nvSpPr>
        <p:spPr>
          <a:xfrm>
            <a:off x="1270001" y="2997199"/>
            <a:ext cx="10464801" cy="3298916"/>
          </a:xfrm>
          <a:prstGeom prst="rect">
            <a:avLst/>
          </a:prstGeom>
          <a:solidFill>
            <a:srgbClr val="46A6E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000" kern="1200" spc="-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800"/>
            </a:pPr>
            <a:r>
              <a:rPr lang="en-US" altLang="ja-JP" sz="6300" dirty="0">
                <a:latin typeface="メイリオ"/>
                <a:ea typeface="メイリオ"/>
                <a:cs typeface="メイリオ"/>
              </a:rPr>
              <a:t>MAP API</a:t>
            </a:r>
            <a:r>
              <a:rPr lang="ja-JP" altLang="en-US" sz="6300" dirty="0">
                <a:latin typeface="メイリオ"/>
                <a:ea typeface="メイリオ"/>
                <a:cs typeface="メイリオ"/>
              </a:rPr>
              <a:t> の選択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DCC43F1-DAA7-5448-AE1B-CDB93315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240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吹き出し 1"/>
          <p:cNvSpPr/>
          <p:nvPr/>
        </p:nvSpPr>
        <p:spPr>
          <a:xfrm>
            <a:off x="5215832" y="7259014"/>
            <a:ext cx="7047886" cy="1472407"/>
          </a:xfrm>
          <a:prstGeom prst="wedgeRectCallout">
            <a:avLst>
              <a:gd name="adj1" fmla="val -27707"/>
              <a:gd name="adj2" fmla="val -31039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r>
              <a:rPr kumimoji="1" lang="ja-JP" altLang="en-US" sz="3400" dirty="0">
                <a:solidFill>
                  <a:srgbClr val="57576E"/>
                </a:solidFill>
              </a:rPr>
              <a:t>私のオススメである</a:t>
            </a:r>
            <a:br>
              <a:rPr kumimoji="1" lang="en-US" altLang="ja-JP" sz="3400" dirty="0">
                <a:solidFill>
                  <a:srgbClr val="57576E"/>
                </a:solidFill>
              </a:rPr>
            </a:br>
            <a:r>
              <a:rPr kumimoji="1" lang="ja-JP" altLang="en-US" sz="3400" dirty="0">
                <a:solidFill>
                  <a:srgbClr val="57576E"/>
                </a:solidFill>
              </a:rPr>
              <a:t>◯◯◯◯</a:t>
            </a:r>
            <a:r>
              <a:rPr kumimoji="1" lang="en-US" altLang="ja-JP" sz="3400" dirty="0">
                <a:solidFill>
                  <a:srgbClr val="57576E"/>
                </a:solidFill>
              </a:rPr>
              <a:t>Maps</a:t>
            </a:r>
            <a:r>
              <a:rPr kumimoji="1" lang="ja-JP" altLang="en-US" sz="3400" dirty="0">
                <a:solidFill>
                  <a:srgbClr val="57576E"/>
                </a:solidFill>
              </a:rPr>
              <a:t>を利用します！</a:t>
            </a:r>
          </a:p>
        </p:txBody>
      </p:sp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495299" y="1122029"/>
            <a:ext cx="11768419" cy="5834583"/>
          </a:xfrm>
          <a:prstGeom prst="rect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7998" tIns="81559" rIns="127998" bIns="63999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defRPr/>
            </a:pPr>
            <a:r>
              <a:rPr lang="en-US" altLang="ja-JP" sz="31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◇</a:t>
            </a:r>
            <a:r>
              <a:rPr lang="ja-JP" altLang="en-US" sz="31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 </a:t>
            </a:r>
            <a:r>
              <a:rPr lang="ja-JP" altLang="en-US" sz="3100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様々な</a:t>
            </a:r>
            <a:r>
              <a:rPr lang="en-US" altLang="ja-JP" sz="3100" dirty="0" err="1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MapsAPI</a:t>
            </a:r>
            <a:endParaRPr lang="en-US" altLang="ja-JP" sz="3100" dirty="0">
              <a:solidFill>
                <a:schemeClr val="tx1"/>
              </a:solidFill>
              <a:latin typeface="メイリオ"/>
              <a:ea typeface="メイリオ"/>
              <a:cs typeface="メイリオ"/>
            </a:endParaRPr>
          </a:p>
          <a:p>
            <a:pPr algn="l">
              <a:defRPr/>
            </a:pPr>
            <a:r>
              <a:rPr lang="ja-JP" altLang="ja-JP" sz="3100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　</a:t>
            </a:r>
            <a:r>
              <a:rPr lang="ja-JP" altLang="en-US" sz="3100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　（以下はドキュメント</a:t>
            </a:r>
            <a:r>
              <a:rPr lang="en-US" altLang="ja-JP" sz="3100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URL</a:t>
            </a:r>
            <a:r>
              <a:rPr lang="ja-JP" altLang="en-US" sz="3100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）</a:t>
            </a:r>
            <a:endParaRPr lang="en-US" altLang="ja-JP" sz="3100" dirty="0">
              <a:solidFill>
                <a:schemeClr val="tx1"/>
              </a:solidFill>
              <a:latin typeface="メイリオ"/>
              <a:ea typeface="メイリオ"/>
              <a:cs typeface="メイリオ"/>
            </a:endParaRPr>
          </a:p>
          <a:p>
            <a:pPr algn="l">
              <a:defRPr/>
            </a:pPr>
            <a:endParaRPr lang="en-US" altLang="ja-JP" sz="3100" dirty="0">
              <a:solidFill>
                <a:schemeClr val="tx1"/>
              </a:solidFill>
              <a:latin typeface="メイリオ"/>
              <a:ea typeface="メイリオ"/>
              <a:cs typeface="メイリオ"/>
            </a:endParaRPr>
          </a:p>
          <a:p>
            <a:pPr algn="l">
              <a:defRPr/>
            </a:pPr>
            <a:r>
              <a:rPr lang="ja-JP" altLang="en-US" sz="3100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・ </a:t>
            </a:r>
            <a:r>
              <a:rPr lang="en-US" altLang="ja-JP" sz="3100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Google Maps API</a:t>
            </a:r>
            <a:br>
              <a:rPr lang="en-US" altLang="ja-JP" sz="3100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</a:br>
            <a:r>
              <a:rPr lang="ja-JP" altLang="en-US" sz="3100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    </a:t>
            </a:r>
            <a:r>
              <a:rPr lang="en-US" altLang="ja-JP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https://</a:t>
            </a:r>
            <a:r>
              <a:rPr lang="en-US" altLang="ja-JP" dirty="0" err="1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developers.google.com</a:t>
            </a:r>
            <a:r>
              <a:rPr lang="en-US" altLang="ja-JP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/maps/?hl=</a:t>
            </a:r>
            <a:r>
              <a:rPr lang="en-US" altLang="ja-JP" dirty="0" err="1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ja</a:t>
            </a:r>
            <a:endParaRPr lang="en-US" b="1" dirty="0">
              <a:latin typeface="メイリオ"/>
              <a:ea typeface="メイリオ"/>
              <a:cs typeface="メイリオ"/>
            </a:endParaRPr>
          </a:p>
          <a:p>
            <a:pPr algn="l">
              <a:defRPr/>
            </a:pPr>
            <a:endParaRPr lang="en-US" sz="3100" b="1" dirty="0">
              <a:latin typeface="メイリオ"/>
              <a:ea typeface="メイリオ"/>
              <a:cs typeface="メイリオ"/>
            </a:endParaRPr>
          </a:p>
          <a:p>
            <a:pPr algn="l">
              <a:defRPr/>
            </a:pPr>
            <a:r>
              <a:rPr lang="ja-JP" altLang="en-US" sz="3100" dirty="0">
                <a:latin typeface="メイリオ"/>
                <a:ea typeface="メイリオ"/>
                <a:cs typeface="メイリオ"/>
              </a:rPr>
              <a:t>・ </a:t>
            </a:r>
            <a:r>
              <a:rPr lang="en-US" altLang="ja-JP" sz="3100" dirty="0">
                <a:latin typeface="メイリオ"/>
                <a:ea typeface="メイリオ"/>
                <a:cs typeface="メイリオ"/>
              </a:rPr>
              <a:t>Yahoo</a:t>
            </a:r>
            <a:r>
              <a:rPr lang="ja-JP" altLang="en-US" sz="3100" dirty="0">
                <a:latin typeface="メイリオ"/>
                <a:ea typeface="メイリオ"/>
                <a:cs typeface="メイリオ"/>
              </a:rPr>
              <a:t> </a:t>
            </a:r>
            <a:r>
              <a:rPr lang="en-US" altLang="ja-JP" sz="3100" dirty="0">
                <a:latin typeface="メイリオ"/>
                <a:ea typeface="メイリオ"/>
                <a:cs typeface="メイリオ"/>
              </a:rPr>
              <a:t>Maps</a:t>
            </a:r>
            <a:r>
              <a:rPr lang="ja-JP" altLang="en-US" sz="3100" dirty="0">
                <a:latin typeface="メイリオ"/>
                <a:ea typeface="メイリオ"/>
                <a:cs typeface="メイリオ"/>
              </a:rPr>
              <a:t> </a:t>
            </a:r>
            <a:r>
              <a:rPr lang="en-US" altLang="ja-JP" sz="3100" dirty="0">
                <a:latin typeface="メイリオ"/>
                <a:ea typeface="メイリオ"/>
                <a:cs typeface="メイリオ"/>
              </a:rPr>
              <a:t>API</a:t>
            </a:r>
          </a:p>
          <a:p>
            <a:pPr algn="l">
              <a:defRPr/>
            </a:pPr>
            <a:r>
              <a:rPr lang="ja-JP" altLang="en-US" dirty="0">
                <a:latin typeface="メイリオ"/>
                <a:ea typeface="メイリオ"/>
                <a:cs typeface="メイリオ"/>
              </a:rPr>
              <a:t>     </a:t>
            </a:r>
            <a:r>
              <a:rPr lang="en-US" dirty="0">
                <a:latin typeface="メイリオ"/>
                <a:ea typeface="メイリオ"/>
                <a:cs typeface="メイリオ"/>
                <a:hlinkClick r:id="rId3"/>
              </a:rPr>
              <a:t>http://developer.yahoo.co.jp/webapi/map/</a:t>
            </a:r>
            <a:endParaRPr lang="en-US" dirty="0">
              <a:latin typeface="メイリオ"/>
              <a:ea typeface="メイリオ"/>
              <a:cs typeface="メイリオ"/>
            </a:endParaRPr>
          </a:p>
          <a:p>
            <a:pPr algn="l">
              <a:defRPr/>
            </a:pPr>
            <a:endParaRPr lang="en-US" altLang="ja-JP" sz="4000" dirty="0">
              <a:solidFill>
                <a:schemeClr val="tx1"/>
              </a:solidFill>
              <a:latin typeface="メイリオ"/>
              <a:ea typeface="メイリオ"/>
              <a:cs typeface="メイリオ"/>
            </a:endParaRPr>
          </a:p>
          <a:p>
            <a:pPr algn="l">
              <a:defRPr/>
            </a:pPr>
            <a:r>
              <a:rPr lang="ja-JP" altLang="en-US" sz="40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・ </a:t>
            </a:r>
            <a:r>
              <a:rPr lang="en-US" altLang="ja-JP" sz="40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Bing</a:t>
            </a:r>
            <a:r>
              <a:rPr lang="ja-JP" altLang="en-US" sz="40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 </a:t>
            </a:r>
            <a:r>
              <a:rPr lang="en-US" altLang="ja-JP" sz="40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Maps</a:t>
            </a:r>
            <a:r>
              <a:rPr lang="ja-JP" altLang="en-US" sz="40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 </a:t>
            </a:r>
            <a:r>
              <a:rPr lang="en-US" altLang="ja-JP" sz="40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API (Microsoft)</a:t>
            </a:r>
            <a:br>
              <a:rPr lang="en-US" altLang="ja-JP" sz="40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</a:br>
            <a:r>
              <a:rPr lang="ja-JP" altLang="en-US" sz="40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    </a:t>
            </a:r>
            <a:r>
              <a:rPr lang="en-US" altLang="ja-JP" sz="4000" dirty="0">
                <a:solidFill>
                  <a:schemeClr val="tx1"/>
                </a:solidFill>
                <a:latin typeface="メイリオ"/>
                <a:ea typeface="メイリオ"/>
                <a:cs typeface="メイリオ"/>
                <a:hlinkClick r:id="rId4"/>
              </a:rPr>
              <a:t>https://www.microsoft.com/maps/</a:t>
            </a:r>
            <a:endParaRPr lang="en-US" altLang="ja-JP" sz="4000" dirty="0">
              <a:solidFill>
                <a:schemeClr val="tx1"/>
              </a:solidFill>
              <a:latin typeface="メイリオ"/>
              <a:ea typeface="メイリオ"/>
              <a:cs typeface="メイリオ"/>
            </a:endParaRPr>
          </a:p>
          <a:p>
            <a:pPr algn="l">
              <a:defRPr/>
            </a:pPr>
            <a:endParaRPr lang="en-US" sz="31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" name="Shape 167"/>
          <p:cNvSpPr txBox="1">
            <a:spLocks/>
          </p:cNvSpPr>
          <p:nvPr/>
        </p:nvSpPr>
        <p:spPr>
          <a:xfrm>
            <a:off x="495300" y="474330"/>
            <a:ext cx="9904570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altLang="ja-JP" sz="3400" dirty="0">
                <a:latin typeface="メイリオ"/>
                <a:ea typeface="メイリオ"/>
                <a:cs typeface="メイリオ"/>
              </a:rPr>
              <a:t>Maps</a:t>
            </a:r>
            <a:r>
              <a:rPr lang="ja-JP" altLang="en-US" sz="3400" dirty="0">
                <a:latin typeface="メイリオ"/>
                <a:ea typeface="メイリオ"/>
                <a:cs typeface="メイリオ"/>
              </a:rPr>
              <a:t> </a:t>
            </a:r>
            <a:r>
              <a:rPr lang="en-US" altLang="ja-JP" sz="3400" dirty="0">
                <a:latin typeface="メイリオ"/>
                <a:ea typeface="メイリオ"/>
                <a:cs typeface="メイリオ"/>
              </a:rPr>
              <a:t>API</a:t>
            </a:r>
            <a:endParaRPr lang="ja-JP" altLang="en-US" sz="34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1F34AD-1C7F-AD46-8CEF-AAA9102B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474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494875" y="1299844"/>
            <a:ext cx="11815400" cy="7194096"/>
          </a:xfrm>
          <a:prstGeom prst="rect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7990" tIns="81554" rIns="127990" bIns="6399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defRPr/>
            </a:pPr>
            <a:r>
              <a:rPr lang="en-US" altLang="ja-JP" sz="39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◇</a:t>
            </a:r>
            <a:r>
              <a:rPr lang="ja-JP" altLang="en-US" sz="39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 </a:t>
            </a:r>
            <a:r>
              <a:rPr lang="en-US" altLang="ja-JP" sz="39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API</a:t>
            </a:r>
            <a:r>
              <a:rPr lang="ja-JP" altLang="en-US" sz="39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利用で多くのアイデアが可能になる</a:t>
            </a:r>
            <a:endParaRPr lang="en-US" altLang="ja-JP" sz="3900" b="1" dirty="0">
              <a:solidFill>
                <a:schemeClr val="tx1"/>
              </a:solidFill>
              <a:latin typeface="メイリオ"/>
              <a:ea typeface="メイリオ"/>
              <a:cs typeface="メイリオ"/>
            </a:endParaRPr>
          </a:p>
          <a:p>
            <a:pPr algn="l">
              <a:defRPr/>
            </a:pPr>
            <a:r>
              <a:rPr lang="ja-JP" altLang="en-US" sz="3900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　 世の中のデータと言われる情報を利用すれば</a:t>
            </a:r>
            <a:br>
              <a:rPr lang="en-US" altLang="ja-JP" sz="3900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</a:br>
            <a:r>
              <a:rPr lang="ja-JP" altLang="en-US" sz="3900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    利用価値の高いアプリケーションが作成できる。</a:t>
            </a:r>
            <a:endParaRPr lang="en-US" altLang="ja-JP" sz="3900" dirty="0">
              <a:solidFill>
                <a:schemeClr val="tx1"/>
              </a:solidFill>
              <a:latin typeface="メイリオ"/>
              <a:ea typeface="メイリオ"/>
              <a:cs typeface="メイリオ"/>
            </a:endParaRPr>
          </a:p>
          <a:p>
            <a:pPr algn="l">
              <a:defRPr/>
            </a:pPr>
            <a:endParaRPr lang="en-US" altLang="ja-JP" sz="3900" dirty="0">
              <a:solidFill>
                <a:schemeClr val="tx1"/>
              </a:solidFill>
              <a:latin typeface="メイリオ"/>
              <a:ea typeface="メイリオ"/>
              <a:cs typeface="メイリオ"/>
            </a:endParaRPr>
          </a:p>
          <a:p>
            <a:pPr algn="l">
              <a:defRPr/>
            </a:pPr>
            <a:r>
              <a:rPr lang="en-US" altLang="ja-JP" sz="39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◇</a:t>
            </a:r>
            <a:r>
              <a:rPr lang="ja-JP" altLang="en-US" sz="39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  重要なポイント</a:t>
            </a:r>
            <a:endParaRPr lang="en-US" altLang="ja-JP" sz="3900" dirty="0">
              <a:solidFill>
                <a:schemeClr val="tx1"/>
              </a:solidFill>
              <a:latin typeface="メイリオ"/>
              <a:ea typeface="メイリオ"/>
              <a:cs typeface="メイリオ"/>
            </a:endParaRPr>
          </a:p>
          <a:p>
            <a:pPr algn="l">
              <a:defRPr/>
            </a:pPr>
            <a:r>
              <a:rPr lang="ja-JP" altLang="ja-JP" sz="3900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　</a:t>
            </a:r>
            <a:r>
              <a:rPr lang="ja-JP" altLang="en-US" sz="3900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 ・ 価格</a:t>
            </a:r>
            <a:endParaRPr lang="en-US" altLang="ja-JP" sz="3900" dirty="0">
              <a:solidFill>
                <a:schemeClr val="tx1"/>
              </a:solidFill>
              <a:latin typeface="メイリオ"/>
              <a:ea typeface="メイリオ"/>
              <a:cs typeface="メイリオ"/>
            </a:endParaRPr>
          </a:p>
          <a:p>
            <a:pPr algn="l">
              <a:defRPr/>
            </a:pPr>
            <a:r>
              <a:rPr lang="ja-JP" altLang="ja-JP" sz="3900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　</a:t>
            </a:r>
            <a:r>
              <a:rPr lang="ja-JP" altLang="en-US" sz="3900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 ・ 構築期間</a:t>
            </a:r>
            <a:endParaRPr lang="en-US" altLang="ja-JP" sz="3900" dirty="0">
              <a:solidFill>
                <a:schemeClr val="tx1"/>
              </a:solidFill>
              <a:latin typeface="メイリオ"/>
              <a:ea typeface="メイリオ"/>
              <a:cs typeface="メイリオ"/>
            </a:endParaRPr>
          </a:p>
          <a:p>
            <a:pPr algn="l">
              <a:defRPr/>
            </a:pPr>
            <a:endParaRPr lang="en-US" altLang="ja-JP" sz="3900" dirty="0">
              <a:latin typeface="メイリオ"/>
              <a:ea typeface="メイリオ"/>
              <a:cs typeface="メイリオ"/>
            </a:endParaRPr>
          </a:p>
          <a:p>
            <a:pPr algn="l">
              <a:defRPr/>
            </a:pPr>
            <a:r>
              <a:rPr lang="en-US" altLang="ja-JP" sz="3900" b="1" dirty="0">
                <a:latin typeface="メイリオ"/>
                <a:ea typeface="メイリオ"/>
                <a:cs typeface="メイリオ"/>
              </a:rPr>
              <a:t>◇</a:t>
            </a:r>
            <a:r>
              <a:rPr lang="ja-JP" altLang="en-US" sz="3900" b="1" dirty="0">
                <a:latin typeface="メイリオ"/>
                <a:ea typeface="メイリオ"/>
                <a:cs typeface="メイリオ"/>
              </a:rPr>
              <a:t>  眠ってる活用データ</a:t>
            </a:r>
            <a:br>
              <a:rPr lang="en-US" altLang="ja-JP" sz="3900" dirty="0">
                <a:latin typeface="メイリオ"/>
                <a:ea typeface="メイリオ"/>
                <a:cs typeface="メイリオ"/>
              </a:rPr>
            </a:br>
            <a:r>
              <a:rPr lang="ja-JP" altLang="en-US" sz="3900" dirty="0">
                <a:latin typeface="メイリオ"/>
                <a:ea typeface="メイリオ"/>
                <a:cs typeface="メイリオ"/>
              </a:rPr>
              <a:t>　　会社やネット上の眠ってるデータを活用し、</a:t>
            </a:r>
            <a:br>
              <a:rPr lang="en-US" altLang="ja-JP" sz="3900" dirty="0">
                <a:latin typeface="メイリオ"/>
                <a:ea typeface="メイリオ"/>
                <a:cs typeface="メイリオ"/>
              </a:rPr>
            </a:br>
            <a:r>
              <a:rPr lang="ja-JP" altLang="en-US" sz="3900" dirty="0">
                <a:latin typeface="メイリオ"/>
                <a:ea typeface="メイリオ"/>
                <a:cs typeface="メイリオ"/>
              </a:rPr>
              <a:t>　　新しいサービスを作る可能性があります！！</a:t>
            </a:r>
            <a:endParaRPr lang="en-US" sz="39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" name="Shape 167"/>
          <p:cNvSpPr txBox="1">
            <a:spLocks/>
          </p:cNvSpPr>
          <p:nvPr/>
        </p:nvSpPr>
        <p:spPr>
          <a:xfrm>
            <a:off x="494876" y="475495"/>
            <a:ext cx="9905991" cy="64753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altLang="ja-JP" sz="3400" dirty="0">
                <a:latin typeface="メイリオ"/>
                <a:ea typeface="メイリオ"/>
                <a:cs typeface="メイリオ"/>
              </a:rPr>
              <a:t>Maps</a:t>
            </a:r>
            <a:r>
              <a:rPr lang="ja-JP" altLang="en-US" sz="3400" dirty="0">
                <a:latin typeface="メイリオ"/>
                <a:ea typeface="メイリオ"/>
                <a:cs typeface="メイリオ"/>
              </a:rPr>
              <a:t> </a:t>
            </a:r>
            <a:r>
              <a:rPr lang="en-US" altLang="ja-JP" sz="3400" dirty="0">
                <a:latin typeface="メイリオ"/>
                <a:ea typeface="メイリオ"/>
                <a:cs typeface="メイリオ"/>
              </a:rPr>
              <a:t>API</a:t>
            </a:r>
            <a:r>
              <a:rPr lang="ja-JP" altLang="en-US" sz="3400" dirty="0">
                <a:latin typeface="メイリオ"/>
                <a:ea typeface="メイリオ"/>
                <a:cs typeface="メイリオ"/>
              </a:rPr>
              <a:t>ポイント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C74DB51-7451-304B-9591-C2EA50E2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105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1975251" y="4551842"/>
            <a:ext cx="8300304" cy="1744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7998" tIns="89087" rIns="127998" bIns="63999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ja-JP" altLang="en-US" dirty="0"/>
          </a:p>
        </p:txBody>
      </p:sp>
      <p:sp>
        <p:nvSpPr>
          <p:cNvPr id="4" name="Shape 162"/>
          <p:cNvSpPr txBox="1">
            <a:spLocks/>
          </p:cNvSpPr>
          <p:nvPr/>
        </p:nvSpPr>
        <p:spPr>
          <a:xfrm>
            <a:off x="1270001" y="2997199"/>
            <a:ext cx="10464801" cy="3298916"/>
          </a:xfrm>
          <a:prstGeom prst="rect">
            <a:avLst/>
          </a:prstGeom>
          <a:solidFill>
            <a:srgbClr val="46A6E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000" kern="1200" spc="-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800"/>
            </a:pPr>
            <a:r>
              <a:rPr lang="ja-JP" altLang="en-US" sz="6300">
                <a:latin typeface="メイリオ"/>
                <a:ea typeface="メイリオ"/>
                <a:cs typeface="メイリオ"/>
              </a:rPr>
              <a:t>他の</a:t>
            </a:r>
            <a:r>
              <a:rPr lang="en-US" altLang="ja-JP" sz="6300" dirty="0">
                <a:latin typeface="メイリオ"/>
                <a:ea typeface="メイリオ"/>
                <a:cs typeface="メイリオ"/>
              </a:rPr>
              <a:t>API</a:t>
            </a:r>
            <a:r>
              <a:rPr lang="ja-JP" altLang="en-US" sz="6300">
                <a:latin typeface="メイリオ"/>
                <a:ea typeface="メイリオ"/>
                <a:cs typeface="メイリオ"/>
              </a:rPr>
              <a:t>も沢山あります</a:t>
            </a:r>
            <a:endParaRPr lang="ja-JP" altLang="en-US" sz="63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2B45BD5-4525-3944-86CE-40D7EBC1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243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A84DE2E-0F83-FB41-8DFB-428A52DD71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05825"/>
            <a:ext cx="13004800" cy="7341950"/>
          </a:xfrm>
          <a:prstGeom prst="rect">
            <a:avLst/>
          </a:prstGeom>
        </p:spPr>
      </p:pic>
      <p:sp>
        <p:nvSpPr>
          <p:cNvPr id="3" name="テキスト ボックス 6">
            <a:extLst>
              <a:ext uri="{FF2B5EF4-FFF2-40B4-BE49-F238E27FC236}">
                <a16:creationId xmlns:a16="http://schemas.microsoft.com/office/drawing/2014/main" id="{B2CE81FF-AD3F-4645-9360-B6E9E3D66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95" y="165877"/>
            <a:ext cx="12343270" cy="792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4551">
                <a:latin typeface="メイリオ" charset="0"/>
                <a:ea typeface="メイリオ" charset="0"/>
                <a:cs typeface="メイリオ" charset="0"/>
              </a:rPr>
              <a:t>ぐるなび </a:t>
            </a:r>
            <a:r>
              <a:rPr lang="en-US" altLang="ja-JP" sz="4551" dirty="0">
                <a:latin typeface="メイリオ" charset="0"/>
                <a:ea typeface="メイリオ" charset="0"/>
                <a:cs typeface="メイリオ" charset="0"/>
              </a:rPr>
              <a:t>API</a:t>
            </a:r>
            <a:r>
              <a:rPr lang="ja-JP" altLang="en-US" sz="4551">
                <a:latin typeface="メイリオ" charset="0"/>
                <a:ea typeface="メイリオ" charset="0"/>
                <a:cs typeface="メイリオ" charset="0"/>
              </a:rPr>
              <a:t>　</a:t>
            </a:r>
            <a:endParaRPr lang="en-US" altLang="ja-JP" sz="4551" dirty="0">
              <a:latin typeface="メイリオ" charset="0"/>
              <a:ea typeface="メイリオ" charset="0"/>
              <a:cs typeface="メイリオ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69EE01-0045-EA4E-9461-EDBEF537E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21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6"/>
          <p:cNvSpPr txBox="1">
            <a:spLocks noChangeArrowheads="1"/>
          </p:cNvSpPr>
          <p:nvPr/>
        </p:nvSpPr>
        <p:spPr bwMode="auto">
          <a:xfrm>
            <a:off x="152895" y="165877"/>
            <a:ext cx="12343270" cy="792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4551">
                <a:latin typeface="メイリオ" charset="0"/>
                <a:ea typeface="メイリオ" charset="0"/>
                <a:cs typeface="メイリオ" charset="0"/>
              </a:rPr>
              <a:t>リアルタイム データベース </a:t>
            </a:r>
            <a:r>
              <a:rPr lang="en-US" altLang="ja-JP" sz="4551" dirty="0">
                <a:latin typeface="メイリオ" charset="0"/>
                <a:ea typeface="メイリオ" charset="0"/>
                <a:cs typeface="メイリオ" charset="0"/>
              </a:rPr>
              <a:t>API</a:t>
            </a:r>
            <a:r>
              <a:rPr lang="ja-JP" altLang="en-US" sz="4551">
                <a:latin typeface="メイリオ" charset="0"/>
                <a:ea typeface="メイリオ" charset="0"/>
                <a:cs typeface="メイリオ" charset="0"/>
              </a:rPr>
              <a:t>　</a:t>
            </a:r>
            <a:endParaRPr lang="en-US" altLang="ja-JP" sz="4551" dirty="0">
              <a:latin typeface="メイリオ" charset="0"/>
              <a:ea typeface="メイリオ" charset="0"/>
              <a:cs typeface="メイリオ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B466E5-B8E7-2547-88C6-0582F794EC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66002"/>
            <a:ext cx="13004800" cy="642055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3AB76E8-7B58-BC40-8B97-94E0AC83E4A6}"/>
              </a:ext>
            </a:extLst>
          </p:cNvPr>
          <p:cNvSpPr txBox="1"/>
          <p:nvPr/>
        </p:nvSpPr>
        <p:spPr>
          <a:xfrm>
            <a:off x="1860968" y="995526"/>
            <a:ext cx="892712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ヒラギノ角ゴ Pro W3"/>
              </a:rPr>
              <a:t>chat</a:t>
            </a:r>
            <a:r>
              <a:rPr kumimoji="0" lang="ja-JP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ヒラギノ角ゴ Pro W3"/>
              </a:rPr>
              <a:t>のようなリアルタイム通信や</a:t>
            </a:r>
            <a:r>
              <a:rPr kumimoji="0" lang="en-US" altLang="ja-JP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ヒラギノ角ゴ Pro W3"/>
              </a:rPr>
              <a:t>Message</a:t>
            </a:r>
            <a:r>
              <a:rPr kumimoji="0" lang="ja-JP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ヒラギノ角ゴ Pro W3"/>
              </a:rPr>
              <a:t>通知が可能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060BAE-C16D-FF40-9C60-E364A2ED1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14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29"/>
          <p:cNvSpPr>
            <a:spLocks noGrp="1"/>
          </p:cNvSpPr>
          <p:nvPr>
            <p:ph type="title"/>
          </p:nvPr>
        </p:nvSpPr>
        <p:spPr>
          <a:xfrm>
            <a:off x="1270000" y="2997200"/>
            <a:ext cx="10464800" cy="2438400"/>
          </a:xfrm>
          <a:prstGeom prst="rect">
            <a:avLst/>
          </a:prstGeom>
          <a:solidFill>
            <a:srgbClr val="1395E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lvl="0">
              <a:defRPr sz="1800"/>
            </a:pPr>
            <a:r>
              <a:rPr lang="ja-JP" altLang="en-US" sz="8400" dirty="0">
                <a:latin typeface="Meiryo" panose="020B0604030504040204" pitchFamily="34" charset="-128"/>
                <a:ea typeface="Meiryo" panose="020B0604030504040204" pitchFamily="34" charset="-128"/>
              </a:rPr>
              <a:t>本日の授業内容</a:t>
            </a:r>
            <a:endParaRPr sz="8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198815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46C4CF-DCCF-F54D-B5DE-7428E9A73B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58155"/>
            <a:ext cx="13004800" cy="6923497"/>
          </a:xfrm>
          <a:prstGeom prst="rect">
            <a:avLst/>
          </a:prstGeom>
        </p:spPr>
      </p:pic>
      <p:sp>
        <p:nvSpPr>
          <p:cNvPr id="3" name="テキスト ボックス 6">
            <a:extLst>
              <a:ext uri="{FF2B5EF4-FFF2-40B4-BE49-F238E27FC236}">
                <a16:creationId xmlns:a16="http://schemas.microsoft.com/office/drawing/2014/main" id="{3EE99984-5106-9545-9166-2A06711AE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95" y="227818"/>
            <a:ext cx="12851905" cy="123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3982" dirty="0" err="1">
                <a:latin typeface="メイリオ" charset="0"/>
                <a:ea typeface="メイリオ" charset="0"/>
                <a:cs typeface="メイリオ" charset="0"/>
              </a:rPr>
              <a:t>VideoChat</a:t>
            </a:r>
            <a:r>
              <a:rPr lang="ja-JP" altLang="en-US" sz="3982">
                <a:latin typeface="メイリオ" charset="0"/>
                <a:ea typeface="メイリオ" charset="0"/>
                <a:cs typeface="メイリオ" charset="0"/>
              </a:rPr>
              <a:t> </a:t>
            </a:r>
            <a:r>
              <a:rPr lang="en-US" altLang="ja-JP" sz="3982" dirty="0">
                <a:latin typeface="メイリオ" charset="0"/>
                <a:ea typeface="メイリオ" charset="0"/>
                <a:cs typeface="メイリオ" charset="0"/>
              </a:rPr>
              <a:t>API</a:t>
            </a:r>
            <a:r>
              <a:rPr lang="ja-JP" altLang="en-US" sz="3413" dirty="0">
                <a:latin typeface="メイリオ" charset="0"/>
                <a:ea typeface="メイリオ" charset="0"/>
                <a:cs typeface="メイリオ" charset="0"/>
              </a:rPr>
              <a:t>　</a:t>
            </a:r>
            <a:br>
              <a:rPr lang="en-US" altLang="ja-JP" sz="3413" dirty="0">
                <a:latin typeface="メイリオ" charset="0"/>
                <a:ea typeface="メイリオ" charset="0"/>
                <a:cs typeface="メイリオ" charset="0"/>
              </a:rPr>
            </a:br>
            <a:endParaRPr lang="ja-JP" altLang="en-US" sz="3413" dirty="0">
              <a:latin typeface="メイリオ" charset="0"/>
              <a:ea typeface="メイリオ" charset="0"/>
              <a:cs typeface="メイリオ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7D86433-3276-884F-B562-71949B7D638A}"/>
              </a:ext>
            </a:extLst>
          </p:cNvPr>
          <p:cNvSpPr txBox="1"/>
          <p:nvPr/>
        </p:nvSpPr>
        <p:spPr>
          <a:xfrm>
            <a:off x="2709723" y="842986"/>
            <a:ext cx="859286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ヒラギノ角ゴ Pro W3"/>
              </a:rPr>
              <a:t>chat</a:t>
            </a:r>
            <a:r>
              <a:rPr kumimoji="0" lang="ja-JP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ヒラギノ角ゴ Pro W3"/>
              </a:rPr>
              <a:t>から音声電話、ビデオ電話を簡単に使用可能</a:t>
            </a:r>
            <a:endParaRPr kumimoji="0" lang="en-US" altLang="ja-JP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ヒラギノ角ゴ Pro W3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25922F9-B5FA-4045-8C83-8829B250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53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E82557F-4313-AE41-9D0C-BDA5C61A52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" y="822960"/>
            <a:ext cx="12928600" cy="8924290"/>
          </a:xfrm>
          <a:prstGeom prst="rect">
            <a:avLst/>
          </a:prstGeom>
        </p:spPr>
      </p:pic>
      <p:sp>
        <p:nvSpPr>
          <p:cNvPr id="3" name="テキスト ボックス 6">
            <a:extLst>
              <a:ext uri="{FF2B5EF4-FFF2-40B4-BE49-F238E27FC236}">
                <a16:creationId xmlns:a16="http://schemas.microsoft.com/office/drawing/2014/main" id="{DCA51320-FDF4-2948-A65C-703D0F3B7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95" y="227818"/>
            <a:ext cx="12851905" cy="70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3982" dirty="0">
                <a:latin typeface="メイリオ" charset="0"/>
                <a:ea typeface="メイリオ" charset="0"/>
                <a:cs typeface="メイリオ" charset="0"/>
              </a:rPr>
              <a:t>Microsoft AI API</a:t>
            </a:r>
            <a:r>
              <a:rPr lang="ja-JP" altLang="en-US" sz="3413">
                <a:latin typeface="メイリオ" charset="0"/>
                <a:ea typeface="メイリオ" charset="0"/>
                <a:cs typeface="メイリオ" charset="0"/>
              </a:rPr>
              <a:t>　</a:t>
            </a:r>
            <a:endParaRPr lang="ja-JP" altLang="en-US" sz="3413" dirty="0">
              <a:latin typeface="メイリオ" charset="0"/>
              <a:ea typeface="メイリオ" charset="0"/>
              <a:cs typeface="メイリオ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6BF728B-BCFF-0C47-989D-613B077D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65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76911"/>
            <a:ext cx="13004800" cy="5896586"/>
          </a:xfrm>
          <a:prstGeom prst="rect">
            <a:avLst/>
          </a:prstGeom>
        </p:spPr>
      </p:pic>
      <p:sp>
        <p:nvSpPr>
          <p:cNvPr id="3" name="テキスト ボックス 6"/>
          <p:cNvSpPr txBox="1">
            <a:spLocks noChangeArrowheads="1"/>
          </p:cNvSpPr>
          <p:nvPr/>
        </p:nvSpPr>
        <p:spPr bwMode="auto">
          <a:xfrm>
            <a:off x="152895" y="165877"/>
            <a:ext cx="12343270" cy="792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4551" dirty="0">
                <a:latin typeface="メイリオ" charset="0"/>
                <a:ea typeface="メイリオ" charset="0"/>
                <a:cs typeface="メイリオ" charset="0"/>
              </a:rPr>
              <a:t>画像認識 </a:t>
            </a:r>
            <a:r>
              <a:rPr lang="en-US" altLang="ja-JP" sz="4551" dirty="0">
                <a:latin typeface="メイリオ" charset="0"/>
                <a:ea typeface="メイリオ" charset="0"/>
                <a:cs typeface="メイリオ" charset="0"/>
              </a:rPr>
              <a:t>API</a:t>
            </a:r>
            <a:r>
              <a:rPr lang="ja-JP" altLang="en-US" sz="4551" dirty="0">
                <a:latin typeface="メイリオ" charset="0"/>
                <a:ea typeface="メイリオ" charset="0"/>
                <a:cs typeface="メイリオ" charset="0"/>
              </a:rPr>
              <a:t>　</a:t>
            </a:r>
            <a:endParaRPr lang="en-US" altLang="ja-JP" sz="4551" dirty="0">
              <a:latin typeface="メイリオ" charset="0"/>
              <a:ea typeface="メイリオ" charset="0"/>
              <a:cs typeface="メイリオ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2A0DA3-A7F0-3A4B-B60F-557DC283B174}"/>
              </a:ext>
            </a:extLst>
          </p:cNvPr>
          <p:cNvSpPr txBox="1"/>
          <p:nvPr/>
        </p:nvSpPr>
        <p:spPr>
          <a:xfrm>
            <a:off x="2949565" y="934241"/>
            <a:ext cx="764311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2800">
                <a:solidFill>
                  <a:srgbClr val="000000"/>
                </a:solidFill>
              </a:rPr>
              <a:t>画像から背景、人、場所など様々な情報を取得</a:t>
            </a:r>
            <a:endParaRPr kumimoji="0" lang="ja-JP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ヒラギノ角ゴ Pro W3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C34BA78-6B53-EC48-B9D6-709EA3BD3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05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225"/>
            <a:ext cx="13004800" cy="7975886"/>
          </a:xfrm>
          <a:prstGeom prst="rect">
            <a:avLst/>
          </a:prstGeom>
        </p:spPr>
      </p:pic>
      <p:sp>
        <p:nvSpPr>
          <p:cNvPr id="3" name="テキスト ボックス 6"/>
          <p:cNvSpPr txBox="1">
            <a:spLocks noChangeArrowheads="1"/>
          </p:cNvSpPr>
          <p:nvPr/>
        </p:nvSpPr>
        <p:spPr bwMode="auto">
          <a:xfrm>
            <a:off x="152895" y="165877"/>
            <a:ext cx="12851905" cy="1405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4551" dirty="0">
                <a:latin typeface="メイリオ" charset="0"/>
                <a:ea typeface="メイリオ" charset="0"/>
                <a:cs typeface="メイリオ" charset="0"/>
              </a:rPr>
              <a:t>感情認識 </a:t>
            </a:r>
            <a:r>
              <a:rPr lang="en-US" altLang="ja-JP" sz="4551" dirty="0">
                <a:latin typeface="メイリオ" charset="0"/>
                <a:ea typeface="メイリオ" charset="0"/>
                <a:cs typeface="メイリオ" charset="0"/>
              </a:rPr>
              <a:t>API</a:t>
            </a:r>
            <a:r>
              <a:rPr lang="ja-JP" altLang="en-US" sz="3982" dirty="0">
                <a:latin typeface="メイリオ" charset="0"/>
                <a:ea typeface="メイリオ" charset="0"/>
                <a:cs typeface="メイリオ" charset="0"/>
              </a:rPr>
              <a:t>　</a:t>
            </a:r>
            <a:br>
              <a:rPr lang="en-US" altLang="ja-JP" sz="3982" dirty="0">
                <a:latin typeface="メイリオ" charset="0"/>
                <a:ea typeface="メイリオ" charset="0"/>
                <a:cs typeface="メイリオ" charset="0"/>
              </a:rPr>
            </a:br>
            <a:endParaRPr lang="ja-JP" altLang="en-US" sz="3982" dirty="0">
              <a:latin typeface="メイリオ" charset="0"/>
              <a:ea typeface="メイリオ" charset="0"/>
              <a:cs typeface="メイリオ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326"/>
            <a:ext cx="13004800" cy="742064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711DC51-8F68-464C-8290-C0B47F124E1F}"/>
              </a:ext>
            </a:extLst>
          </p:cNvPr>
          <p:cNvSpPr txBox="1"/>
          <p:nvPr/>
        </p:nvSpPr>
        <p:spPr>
          <a:xfrm>
            <a:off x="2949565" y="837792"/>
            <a:ext cx="764311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2800">
                <a:solidFill>
                  <a:srgbClr val="000000"/>
                </a:solidFill>
              </a:rPr>
              <a:t>画像から顔の場所を判定し、感情を数値化する</a:t>
            </a:r>
            <a:endParaRPr kumimoji="0" lang="ja-JP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ヒラギノ角ゴ Pro W3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6BA6386-8E22-2048-B41B-F67C48D6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72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6"/>
          <p:cNvSpPr txBox="1">
            <a:spLocks noChangeArrowheads="1"/>
          </p:cNvSpPr>
          <p:nvPr/>
        </p:nvSpPr>
        <p:spPr bwMode="auto">
          <a:xfrm>
            <a:off x="152895" y="227818"/>
            <a:ext cx="12851905" cy="123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3982" dirty="0">
                <a:latin typeface="メイリオ" charset="0"/>
                <a:ea typeface="メイリオ" charset="0"/>
                <a:cs typeface="メイリオ" charset="0"/>
              </a:rPr>
              <a:t>顔認識 </a:t>
            </a:r>
            <a:r>
              <a:rPr lang="en-US" altLang="ja-JP" sz="3982" dirty="0">
                <a:latin typeface="メイリオ" charset="0"/>
                <a:ea typeface="メイリオ" charset="0"/>
                <a:cs typeface="メイリオ" charset="0"/>
              </a:rPr>
              <a:t>API</a:t>
            </a:r>
            <a:r>
              <a:rPr lang="ja-JP" altLang="en-US" sz="3413" dirty="0">
                <a:latin typeface="メイリオ" charset="0"/>
                <a:ea typeface="メイリオ" charset="0"/>
                <a:cs typeface="メイリオ" charset="0"/>
              </a:rPr>
              <a:t>　</a:t>
            </a:r>
            <a:br>
              <a:rPr lang="en-US" altLang="ja-JP" sz="3413" dirty="0">
                <a:latin typeface="メイリオ" charset="0"/>
                <a:ea typeface="メイリオ" charset="0"/>
                <a:cs typeface="メイリオ" charset="0"/>
              </a:rPr>
            </a:br>
            <a:endParaRPr lang="ja-JP" altLang="en-US" sz="3413" dirty="0">
              <a:latin typeface="メイリオ" charset="0"/>
              <a:ea typeface="メイリオ" charset="0"/>
              <a:cs typeface="メイリオ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501"/>
            <a:ext cx="13004800" cy="712035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E96E76-B082-DD4D-B095-610FDDAE73F3}"/>
              </a:ext>
            </a:extLst>
          </p:cNvPr>
          <p:cNvSpPr txBox="1"/>
          <p:nvPr/>
        </p:nvSpPr>
        <p:spPr>
          <a:xfrm>
            <a:off x="1000844" y="842986"/>
            <a:ext cx="1145598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2800">
                <a:solidFill>
                  <a:srgbClr val="000000"/>
                </a:solidFill>
              </a:rPr>
              <a:t>画像から顔、目、鼻、口など複数のポイントあらゆる情報を取得可能</a:t>
            </a:r>
            <a:endParaRPr kumimoji="0" lang="ja-JP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ヒラギノ角ゴ Pro W3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0D8913-E2A6-4F43-84F4-B715D1A6D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357718" y="1515630"/>
            <a:ext cx="12289365" cy="5425073"/>
          </a:xfrm>
          <a:prstGeom prst="rect">
            <a:avLst/>
          </a:prstGeom>
          <a:noFill/>
        </p:spPr>
        <p:txBody>
          <a:bodyPr wrap="square" lIns="130046" tIns="65023" rIns="130046" bIns="65023" rtlCol="0" anchor="t">
            <a:spAutoFit/>
          </a:bodyPr>
          <a:lstStyle/>
          <a:p>
            <a:pPr algn="l"/>
            <a:r>
              <a:rPr kumimoji="1" lang="en-US" altLang="ja-JP" sz="4000" u="sng" dirty="0"/>
              <a:t>◇</a:t>
            </a:r>
            <a:r>
              <a:rPr kumimoji="1" lang="ja-JP" altLang="en-US" sz="4000" u="sng" dirty="0"/>
              <a:t>自分たちで全てを作らない。</a:t>
            </a:r>
            <a:endParaRPr kumimoji="1" lang="en-US" altLang="ja-JP" sz="4000" u="sng" dirty="0"/>
          </a:p>
          <a:p>
            <a:pPr algn="l"/>
            <a:endParaRPr kumimoji="1" lang="en-US" altLang="ja-JP" sz="4000" dirty="0"/>
          </a:p>
          <a:p>
            <a:pPr algn="l"/>
            <a:r>
              <a:rPr kumimoji="1" lang="en-US" altLang="ja-JP" sz="4000" u="sng" dirty="0"/>
              <a:t>◇</a:t>
            </a:r>
            <a:r>
              <a:rPr kumimoji="1" lang="ja-JP" altLang="en-US" sz="4000" u="sng" dirty="0"/>
              <a:t>外部サービスを利用することで素早く開発。</a:t>
            </a:r>
            <a:endParaRPr kumimoji="1" lang="en-US" altLang="ja-JP" sz="4000" u="sng" dirty="0"/>
          </a:p>
          <a:p>
            <a:pPr algn="l"/>
            <a:endParaRPr kumimoji="1" lang="en-US" altLang="ja-JP" sz="4000" dirty="0"/>
          </a:p>
          <a:p>
            <a:pPr algn="l"/>
            <a:r>
              <a:rPr kumimoji="1" lang="en-US" altLang="ja-JP" sz="4000" u="sng" dirty="0"/>
              <a:t>◇MVP</a:t>
            </a:r>
            <a:r>
              <a:rPr kumimoji="1" lang="ja-JP" altLang="en-US" sz="4000" u="sng" dirty="0"/>
              <a:t>（ミニマム開発）で進めることができる。</a:t>
            </a:r>
            <a:endParaRPr kumimoji="1" lang="en-US" altLang="ja-JP" sz="4000" u="sng" dirty="0"/>
          </a:p>
          <a:p>
            <a:pPr algn="l"/>
            <a:endParaRPr kumimoji="1" lang="en-US" altLang="ja-JP" sz="4000" dirty="0"/>
          </a:p>
          <a:p>
            <a:pPr algn="l"/>
            <a:endParaRPr kumimoji="1" lang="en-US" altLang="ja-JP" sz="4000" dirty="0"/>
          </a:p>
          <a:p>
            <a:pPr algn="l"/>
            <a:r>
              <a:rPr kumimoji="1" lang="ja-JP" altLang="en-US" sz="3200"/>
              <a:t>これって、今のスタートアップ開発にあってると</a:t>
            </a:r>
            <a:r>
              <a:rPr kumimoji="1" lang="ja-JP" altLang="en-US" sz="3200" dirty="0"/>
              <a:t>思いません</a:t>
            </a:r>
            <a:r>
              <a:rPr kumimoji="1" lang="ja-JP" altLang="en-US" sz="3200"/>
              <a:t>か？</a:t>
            </a:r>
            <a:endParaRPr kumimoji="1" lang="en-US" altLang="ja-JP" sz="3200" dirty="0"/>
          </a:p>
          <a:p>
            <a:pPr algn="l"/>
            <a:endParaRPr kumimoji="1" lang="ja-JP" altLang="en-US" sz="3200" dirty="0"/>
          </a:p>
        </p:txBody>
      </p:sp>
      <p:sp>
        <p:nvSpPr>
          <p:cNvPr id="4" name="Shape 167">
            <a:extLst>
              <a:ext uri="{FF2B5EF4-FFF2-40B4-BE49-F238E27FC236}">
                <a16:creationId xmlns:a16="http://schemas.microsoft.com/office/drawing/2014/main" id="{8012A4E4-F62F-424E-A261-527597C6E2D4}"/>
              </a:ext>
            </a:extLst>
          </p:cNvPr>
          <p:cNvSpPr txBox="1">
            <a:spLocks/>
          </p:cNvSpPr>
          <p:nvPr/>
        </p:nvSpPr>
        <p:spPr>
          <a:xfrm>
            <a:off x="494876" y="475495"/>
            <a:ext cx="9905991" cy="64753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altLang="ja-JP" sz="3400" dirty="0">
                <a:latin typeface="メイリオ"/>
                <a:ea typeface="メイリオ"/>
                <a:cs typeface="メイリオ"/>
              </a:rPr>
              <a:t>"****"</a:t>
            </a:r>
            <a:r>
              <a:rPr lang="ja-JP" altLang="en-US" sz="3400">
                <a:latin typeface="メイリオ"/>
                <a:ea typeface="メイリオ"/>
                <a:cs typeface="メイリオ"/>
              </a:rPr>
              <a:t> </a:t>
            </a:r>
            <a:r>
              <a:rPr lang="en-US" altLang="ja-JP" sz="3400" dirty="0">
                <a:latin typeface="メイリオ"/>
                <a:ea typeface="メイリオ"/>
                <a:cs typeface="メイリオ"/>
              </a:rPr>
              <a:t>API</a:t>
            </a:r>
            <a:r>
              <a:rPr lang="ja-JP" altLang="en-US" sz="3400" dirty="0">
                <a:latin typeface="メイリオ"/>
                <a:ea typeface="メイリオ"/>
                <a:cs typeface="メイリオ"/>
              </a:rPr>
              <a:t>ポイント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8575003-22A7-C64C-AF33-CB3C9A3BB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69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xfrm>
            <a:off x="1270000" y="2997200"/>
            <a:ext cx="10464800" cy="3027082"/>
          </a:xfrm>
          <a:prstGeom prst="rect">
            <a:avLst/>
          </a:prstGeom>
          <a:solidFill>
            <a:srgbClr val="1395E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 sz="1800"/>
            </a:pPr>
            <a:r>
              <a:rPr lang="en-US" altLang="ja-JP" sz="8400" dirty="0"/>
              <a:t>Ge</a:t>
            </a:r>
            <a:r>
              <a:rPr sz="8400" dirty="0"/>
              <a:t>olocation</a:t>
            </a:r>
          </a:p>
        </p:txBody>
      </p:sp>
      <p:sp>
        <p:nvSpPr>
          <p:cNvPr id="2" name="テキスト ボックス 1">
            <a:hlinkClick r:id="rId2"/>
            <a:extLst>
              <a:ext uri="{FF2B5EF4-FFF2-40B4-BE49-F238E27FC236}">
                <a16:creationId xmlns:a16="http://schemas.microsoft.com/office/drawing/2014/main" id="{6FF4B88F-C4D6-DF4F-97D7-1C72085F57DE}"/>
              </a:ext>
            </a:extLst>
          </p:cNvPr>
          <p:cNvSpPr txBox="1"/>
          <p:nvPr/>
        </p:nvSpPr>
        <p:spPr>
          <a:xfrm>
            <a:off x="2238412" y="6577066"/>
            <a:ext cx="852797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altLang="ja-JP" sz="2400" dirty="0">
                <a:solidFill>
                  <a:srgbClr val="0070C0"/>
                </a:solidFill>
              </a:rPr>
              <a:t>https://</a:t>
            </a:r>
            <a:r>
              <a:rPr lang="en-US" altLang="ja-JP" sz="2400" dirty="0" err="1">
                <a:solidFill>
                  <a:srgbClr val="0070C0"/>
                </a:solidFill>
              </a:rPr>
              <a:t>github.com</a:t>
            </a:r>
            <a:r>
              <a:rPr lang="en-US" altLang="ja-JP" sz="2400" dirty="0">
                <a:solidFill>
                  <a:srgbClr val="0070C0"/>
                </a:solidFill>
              </a:rPr>
              <a:t>/</a:t>
            </a:r>
            <a:r>
              <a:rPr lang="en-US" altLang="ja-JP" sz="2400" dirty="0" err="1">
                <a:solidFill>
                  <a:srgbClr val="0070C0"/>
                </a:solidFill>
              </a:rPr>
              <a:t>yamazakidaisuke</a:t>
            </a:r>
            <a:r>
              <a:rPr lang="en-US" altLang="ja-JP" sz="2400" dirty="0">
                <a:solidFill>
                  <a:srgbClr val="0070C0"/>
                </a:solidFill>
              </a:rPr>
              <a:t>/</a:t>
            </a:r>
            <a:r>
              <a:rPr lang="en-US" altLang="ja-JP" sz="2400" dirty="0" err="1">
                <a:solidFill>
                  <a:srgbClr val="0070C0"/>
                </a:solidFill>
              </a:rPr>
              <a:t>bingmaps_sample</a:t>
            </a:r>
            <a:endParaRPr kumimoji="0" lang="ja-JP" altLang="en-US" sz="24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93736552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495300" y="175238"/>
            <a:ext cx="3098800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800"/>
            </a:lvl1pPr>
          </a:lstStyle>
          <a:p>
            <a:pPr lvl="0">
              <a:defRPr sz="1800"/>
            </a:pPr>
            <a:r>
              <a:rPr lang="en-US" sz="2800" b="1" dirty="0" err="1">
                <a:latin typeface="メイリオ"/>
                <a:ea typeface="メイリオ"/>
                <a:cs typeface="メイリオ"/>
              </a:rPr>
              <a:t>g</a:t>
            </a:r>
            <a:r>
              <a:rPr sz="2800" b="1" dirty="0" err="1">
                <a:latin typeface="メイリオ"/>
                <a:ea typeface="メイリオ"/>
                <a:cs typeface="メイリオ"/>
              </a:rPr>
              <a:t>eolocationとは</a:t>
            </a:r>
            <a:endParaRPr sz="2800" b="1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68" name="Shape 168"/>
          <p:cNvSpPr/>
          <p:nvPr/>
        </p:nvSpPr>
        <p:spPr>
          <a:xfrm flipV="1">
            <a:off x="457200" y="888910"/>
            <a:ext cx="12023719" cy="91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>
              <a:latin typeface="メイリオ"/>
              <a:ea typeface="メイリオ"/>
              <a:cs typeface="メイリオ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508000" y="1288038"/>
            <a:ext cx="23982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pPr lvl="0">
              <a:defRPr sz="1800"/>
            </a:pPr>
            <a:r>
              <a:rPr sz="2400" b="1" dirty="0">
                <a:latin typeface="メイリオ"/>
                <a:ea typeface="メイリオ"/>
                <a:cs typeface="メイリオ"/>
              </a:rPr>
              <a:t>◇</a:t>
            </a:r>
            <a:r>
              <a:rPr lang="ja-JP" altLang="en-US" sz="2400" b="1" dirty="0">
                <a:latin typeface="メイリオ"/>
                <a:ea typeface="メイリオ"/>
                <a:cs typeface="メイリオ"/>
              </a:rPr>
              <a:t> </a:t>
            </a:r>
            <a:r>
              <a:rPr sz="2400" b="1" dirty="0">
                <a:latin typeface="メイリオ"/>
                <a:ea typeface="メイリオ"/>
                <a:cs typeface="メイリオ"/>
              </a:rPr>
              <a:t>geolocation</a:t>
            </a:r>
          </a:p>
        </p:txBody>
      </p:sp>
      <p:sp>
        <p:nvSpPr>
          <p:cNvPr id="171" name="Shape 171"/>
          <p:cNvSpPr/>
          <p:nvPr/>
        </p:nvSpPr>
        <p:spPr>
          <a:xfrm>
            <a:off x="876300" y="1977398"/>
            <a:ext cx="10617200" cy="187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lnSpc>
                <a:spcPts val="5000"/>
              </a:lnSpc>
              <a:defRPr sz="1800"/>
            </a:pPr>
            <a:r>
              <a:rPr sz="2800" dirty="0">
                <a:latin typeface="メイリオ"/>
                <a:ea typeface="メイリオ"/>
                <a:cs typeface="メイリオ"/>
              </a:rPr>
              <a:t>位置情報を取得することができるAPIです。</a:t>
            </a:r>
          </a:p>
          <a:p>
            <a:pPr lvl="0" algn="l" defTabSz="457200">
              <a:lnSpc>
                <a:spcPts val="5000"/>
              </a:lnSpc>
              <a:defRPr sz="1800"/>
            </a:pPr>
            <a:r>
              <a:rPr sz="2800" dirty="0">
                <a:latin typeface="メイリオ"/>
                <a:ea typeface="メイリオ"/>
                <a:cs typeface="メイリオ"/>
              </a:rPr>
              <a:t>geolocationがサポートされているブラウザであれば、デバイス関係なしで使用することが可能です。</a:t>
            </a:r>
          </a:p>
        </p:txBody>
      </p:sp>
      <p:sp>
        <p:nvSpPr>
          <p:cNvPr id="172" name="Shape 172"/>
          <p:cNvSpPr/>
          <p:nvPr/>
        </p:nvSpPr>
        <p:spPr>
          <a:xfrm>
            <a:off x="862188" y="6339168"/>
            <a:ext cx="10617200" cy="563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lnSpc>
                <a:spcPts val="4700"/>
              </a:lnSpc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/>
            </a:pPr>
            <a:r>
              <a:rPr sz="2400" b="1" dirty="0">
                <a:latin typeface="メイリオ"/>
                <a:ea typeface="メイリオ"/>
                <a:cs typeface="メイリオ"/>
              </a:rPr>
              <a:t>サポート状況の確認</a:t>
            </a:r>
          </a:p>
        </p:txBody>
      </p:sp>
      <p:sp>
        <p:nvSpPr>
          <p:cNvPr id="174" name="Shape 174"/>
          <p:cNvSpPr/>
          <p:nvPr/>
        </p:nvSpPr>
        <p:spPr>
          <a:xfrm>
            <a:off x="862187" y="4300019"/>
            <a:ext cx="11130668" cy="124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l" defTabSz="457200">
              <a:lnSpc>
                <a:spcPts val="5000"/>
              </a:lnSpc>
              <a:defRPr sz="1800"/>
            </a:pPr>
            <a:r>
              <a:rPr sz="2800" dirty="0">
                <a:latin typeface="メイリオ"/>
                <a:ea typeface="メイリオ"/>
                <a:cs typeface="メイリオ"/>
              </a:rPr>
              <a:t>座標位置からMAPと連携や、ピンポイント天気予報の作成、</a:t>
            </a:r>
          </a:p>
          <a:p>
            <a:pPr lvl="0" algn="l" defTabSz="457200">
              <a:lnSpc>
                <a:spcPts val="5000"/>
              </a:lnSpc>
              <a:defRPr sz="1800"/>
            </a:pPr>
            <a:r>
              <a:rPr sz="2800" dirty="0">
                <a:latin typeface="メイリオ"/>
                <a:ea typeface="メイリオ"/>
                <a:cs typeface="メイリオ"/>
              </a:rPr>
              <a:t>ローカルニュースなど位置情報からサービスを広げることも可能です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862187" y="6899478"/>
            <a:ext cx="11591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ja-JP" sz="2400" u="sng" dirty="0">
                <a:solidFill>
                  <a:srgbClr val="3366FF"/>
                </a:solidFill>
                <a:latin typeface="メイリオ"/>
                <a:ea typeface="メイリオ"/>
                <a:cs typeface="メイリオ"/>
                <a:hlinkClick r:id="rId2"/>
              </a:rPr>
              <a:t>http://caniuse.com/#feat=geolocation</a:t>
            </a:r>
            <a:endParaRPr lang="en-US" altLang="ja-JP" sz="2400" u="sng" dirty="0">
              <a:solidFill>
                <a:srgbClr val="3366FF"/>
              </a:solidFill>
              <a:latin typeface="メイリオ"/>
              <a:ea typeface="メイリオ"/>
              <a:cs typeface="メイリオ"/>
            </a:endParaRPr>
          </a:p>
          <a:p>
            <a:pPr algn="l"/>
            <a:r>
              <a:rPr lang="en-US" altLang="ja-JP" sz="2400" u="sng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can </a:t>
            </a:r>
            <a:r>
              <a:rPr lang="en-US" altLang="ja-JP" sz="2400" u="sng" dirty="0" err="1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i</a:t>
            </a:r>
            <a:r>
              <a:rPr lang="en-US" altLang="ja-JP" sz="2400" u="sng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 use </a:t>
            </a:r>
            <a:r>
              <a:rPr lang="ja-JP" altLang="en-US" sz="2400" u="sng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サイトは</a:t>
            </a:r>
            <a:r>
              <a:rPr lang="en-US" altLang="ja-JP" sz="2400" u="sng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HTML5/</a:t>
            </a:r>
            <a:r>
              <a:rPr lang="en-US" altLang="ja-JP" sz="2400" u="sng" dirty="0" err="1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JavaScriptAPI</a:t>
            </a:r>
            <a:r>
              <a:rPr lang="ja-JP" altLang="en-US" sz="2400" u="sng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のブラウザ対応を確認するサイト</a:t>
            </a:r>
          </a:p>
        </p:txBody>
      </p:sp>
    </p:spTree>
    <p:extLst>
      <p:ext uri="{BB962C8B-B14F-4D97-AF65-F5344CB8AC3E}">
        <p14:creationId xmlns:p14="http://schemas.microsoft.com/office/powerpoint/2010/main" val="295103641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xfrm>
            <a:off x="495300" y="151249"/>
            <a:ext cx="3098800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800"/>
            </a:lvl1pPr>
          </a:lstStyle>
          <a:p>
            <a:pPr lvl="0">
              <a:defRPr sz="1800"/>
            </a:pPr>
            <a:r>
              <a:rPr sz="2800" dirty="0">
                <a:latin typeface="メイリオ"/>
                <a:ea typeface="メイリオ"/>
                <a:cs typeface="メイリオ"/>
              </a:rPr>
              <a:t>geolocationとは</a:t>
            </a:r>
          </a:p>
        </p:txBody>
      </p:sp>
      <p:sp>
        <p:nvSpPr>
          <p:cNvPr id="177" name="Shape 177"/>
          <p:cNvSpPr/>
          <p:nvPr/>
        </p:nvSpPr>
        <p:spPr>
          <a:xfrm flipV="1">
            <a:off x="457200" y="888910"/>
            <a:ext cx="12023719" cy="91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>
              <a:latin typeface="メイリオ"/>
              <a:ea typeface="メイリオ"/>
              <a:cs typeface="メイリオ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96877" y="2103638"/>
            <a:ext cx="12419294" cy="4346193"/>
          </a:xfrm>
          <a:prstGeom prst="rect">
            <a:avLst/>
          </a:prstGeom>
          <a:solidFill>
            <a:srgbClr val="F8F2D3"/>
          </a:solidFill>
          <a:ln w="12700">
            <a:solidFill>
              <a:schemeClr val="accent3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08000" tIns="140400" rIns="108000" bIns="140400">
            <a:spAutoFit/>
          </a:bodyPr>
          <a:lstStyle/>
          <a:p>
            <a:pPr lvl="0" algn="l" defTabSz="457200">
              <a:defRPr sz="1800"/>
            </a:pPr>
            <a:endParaRPr lang="en-US" sz="2400" dirty="0">
              <a:solidFill>
                <a:srgbClr val="111111"/>
              </a:solidFill>
              <a:latin typeface="メイリオ"/>
              <a:ea typeface="メイリオ"/>
              <a:cs typeface="メイリオ"/>
            </a:endParaRPr>
          </a:p>
          <a:p>
            <a:pPr lvl="0" algn="l" defTabSz="457200">
              <a:defRPr sz="1800"/>
            </a:pPr>
            <a:r>
              <a:rPr lang="ja-JP" alt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１．</a:t>
            </a:r>
            <a:r>
              <a:rPr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現在位置</a:t>
            </a:r>
            <a:r>
              <a:rPr lang="ja-JP" alt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を一度だけ</a:t>
            </a:r>
            <a:r>
              <a:rPr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取得</a:t>
            </a:r>
          </a:p>
          <a:p>
            <a:pPr lvl="0" algn="l" defTabSz="457200">
              <a:defRPr sz="1800"/>
            </a:pP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   </a:t>
            </a:r>
            <a:r>
              <a:rPr lang="ja-JP" alt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  </a:t>
            </a:r>
            <a:r>
              <a:rPr sz="2400" dirty="0">
                <a:solidFill>
                  <a:srgbClr val="0000FF"/>
                </a:solidFill>
                <a:latin typeface="メイリオ"/>
                <a:ea typeface="メイリオ"/>
                <a:cs typeface="メイリオ"/>
                <a:sym typeface="Courier"/>
              </a:rPr>
              <a:t>navigator.geolocation</a:t>
            </a:r>
            <a:r>
              <a:rPr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.getCurrentPosition(</a:t>
            </a:r>
            <a:r>
              <a:rPr lang="ja-JP" alt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 </a:t>
            </a:r>
            <a:r>
              <a:rPr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成功</a:t>
            </a:r>
            <a:r>
              <a:rPr lang="ja-JP" altLang="en-US"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関数</a:t>
            </a:r>
            <a:r>
              <a:rPr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,</a:t>
            </a:r>
            <a:r>
              <a:rPr lang="ja-JP" altLang="en-US"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 </a:t>
            </a:r>
            <a:r>
              <a:rPr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失敗</a:t>
            </a:r>
            <a:r>
              <a:rPr lang="ja-JP" altLang="en-US"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関数</a:t>
            </a:r>
            <a:r>
              <a:rPr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,</a:t>
            </a:r>
            <a:r>
              <a:rPr lang="ja-JP" altLang="en-US"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 </a:t>
            </a:r>
            <a:r>
              <a:rPr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option</a:t>
            </a:r>
            <a:r>
              <a:rPr lang="ja-JP" altLang="en-US"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変数 </a:t>
            </a:r>
            <a:r>
              <a:rPr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)</a:t>
            </a: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;</a:t>
            </a:r>
            <a:endParaRPr sz="2400" dirty="0">
              <a:solidFill>
                <a:srgbClr val="111111"/>
              </a:solidFill>
              <a:latin typeface="メイリオ"/>
              <a:ea typeface="メイリオ"/>
              <a:cs typeface="メイリオ"/>
              <a:sym typeface="Courier"/>
            </a:endParaRPr>
          </a:p>
          <a:p>
            <a:pPr lvl="0" algn="l" defTabSz="457200">
              <a:defRPr sz="1800"/>
            </a:pPr>
            <a:endParaRPr sz="2400" dirty="0">
              <a:solidFill>
                <a:srgbClr val="111111"/>
              </a:solidFill>
              <a:latin typeface="メイリオ"/>
              <a:ea typeface="メイリオ"/>
              <a:cs typeface="メイリオ"/>
            </a:endParaRPr>
          </a:p>
          <a:p>
            <a:pPr lvl="0" algn="l" defTabSz="457200">
              <a:defRPr sz="1800"/>
            </a:pPr>
            <a:endParaRPr lang="en-US" sz="2400" dirty="0">
              <a:solidFill>
                <a:srgbClr val="111111"/>
              </a:solidFill>
              <a:latin typeface="メイリオ"/>
              <a:ea typeface="メイリオ"/>
              <a:cs typeface="メイリオ"/>
            </a:endParaRPr>
          </a:p>
          <a:p>
            <a:pPr lvl="0" algn="l" defTabSz="457200">
              <a:defRPr sz="1800"/>
            </a:pPr>
            <a:r>
              <a:rPr lang="ja-JP" alt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２．デバイス</a:t>
            </a:r>
            <a:r>
              <a:rPr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位置</a:t>
            </a:r>
            <a:r>
              <a:rPr lang="ja-JP" alt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が変わるたびに随時実行</a:t>
            </a:r>
            <a:r>
              <a:rPr lang="ja-JP" altLang="en-US"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（</a:t>
            </a:r>
            <a:r>
              <a:rPr lang="en-US" altLang="ja-JP" sz="2000" dirty="0" err="1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watchPosition</a:t>
            </a:r>
            <a:r>
              <a:rPr lang="ja-JP" altLang="en-US"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は停止用の</a:t>
            </a:r>
            <a:r>
              <a:rPr lang="en-US" altLang="ja-JP"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id</a:t>
            </a:r>
            <a:r>
              <a:rPr lang="ja-JP" altLang="en-US"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を返します）</a:t>
            </a:r>
            <a:endParaRPr sz="2000" dirty="0">
              <a:solidFill>
                <a:srgbClr val="111111"/>
              </a:solidFill>
              <a:latin typeface="メイリオ"/>
              <a:ea typeface="メイリオ"/>
              <a:cs typeface="メイリオ"/>
            </a:endParaRPr>
          </a:p>
          <a:p>
            <a:pPr lvl="0" algn="l" defTabSz="457200">
              <a:defRPr sz="1800"/>
            </a:pP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  </a:t>
            </a:r>
            <a:r>
              <a:rPr lang="ja-JP" alt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  </a:t>
            </a: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メイリオ"/>
                <a:ea typeface="メイリオ"/>
                <a:cs typeface="メイリオ"/>
                <a:sym typeface="Courier"/>
              </a:rPr>
              <a:t>let</a:t>
            </a: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 </a:t>
            </a:r>
            <a:r>
              <a:rPr lang="en-US" altLang="ja-JP" sz="2000" dirty="0" err="1">
                <a:solidFill>
                  <a:srgbClr val="660066"/>
                </a:solidFill>
                <a:latin typeface="メイリオ"/>
                <a:ea typeface="メイリオ"/>
                <a:cs typeface="メイリオ"/>
              </a:rPr>
              <a:t>watchID</a:t>
            </a: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= </a:t>
            </a:r>
            <a:r>
              <a:rPr sz="2400" dirty="0" err="1">
                <a:solidFill>
                  <a:srgbClr val="0000FF"/>
                </a:solidFill>
                <a:latin typeface="メイリオ"/>
                <a:ea typeface="メイリオ"/>
                <a:cs typeface="メイリオ"/>
                <a:sym typeface="Courier"/>
              </a:rPr>
              <a:t>navigator.geolocation</a:t>
            </a:r>
            <a:r>
              <a:rPr sz="2400" dirty="0" err="1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.watchPosition</a:t>
            </a:r>
            <a:r>
              <a:rPr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(</a:t>
            </a:r>
            <a:r>
              <a:rPr lang="ja-JP" alt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 </a:t>
            </a:r>
            <a:r>
              <a:rPr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成功</a:t>
            </a:r>
            <a:r>
              <a:rPr lang="ja-JP" altLang="en-US"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関数</a:t>
            </a:r>
            <a:r>
              <a:rPr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,</a:t>
            </a:r>
            <a:r>
              <a:rPr lang="ja-JP" altLang="en-US"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 </a:t>
            </a:r>
            <a:r>
              <a:rPr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失敗</a:t>
            </a:r>
            <a:r>
              <a:rPr lang="ja-JP" altLang="en-US"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関数</a:t>
            </a:r>
            <a:r>
              <a:rPr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,</a:t>
            </a:r>
            <a:r>
              <a:rPr lang="ja-JP" altLang="en-US"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 </a:t>
            </a:r>
            <a:r>
              <a:rPr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option</a:t>
            </a:r>
            <a:r>
              <a:rPr lang="ja-JP" altLang="en-US" sz="20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変数 </a:t>
            </a:r>
            <a:r>
              <a:rPr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)</a:t>
            </a: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;</a:t>
            </a:r>
          </a:p>
          <a:p>
            <a:pPr lvl="0" algn="l" defTabSz="457200">
              <a:defRPr sz="1800"/>
            </a:pPr>
            <a:endParaRPr lang="en-US" sz="2400" dirty="0">
              <a:solidFill>
                <a:srgbClr val="111111"/>
              </a:solidFill>
              <a:latin typeface="メイリオ"/>
              <a:ea typeface="メイリオ"/>
              <a:cs typeface="メイリオ"/>
              <a:sym typeface="Courier"/>
            </a:endParaRPr>
          </a:p>
          <a:p>
            <a:pPr lvl="0" algn="l" defTabSz="457200">
              <a:defRPr sz="1800"/>
            </a:pP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	</a:t>
            </a:r>
            <a:r>
              <a:rPr lang="en-US" sz="2400" dirty="0">
                <a:solidFill>
                  <a:srgbClr val="7F7F7F"/>
                </a:solidFill>
                <a:latin typeface="メイリオ"/>
                <a:ea typeface="メイリオ"/>
                <a:cs typeface="メイリオ"/>
                <a:sym typeface="Courier"/>
              </a:rPr>
              <a:t>//</a:t>
            </a:r>
            <a:r>
              <a:rPr lang="en-US" sz="2000" dirty="0">
                <a:solidFill>
                  <a:srgbClr val="7F7F7F"/>
                </a:solidFill>
                <a:latin typeface="メイリオ"/>
                <a:ea typeface="メイリオ"/>
                <a:cs typeface="メイリオ"/>
                <a:sym typeface="Courier"/>
              </a:rPr>
              <a:t>取得停止( </a:t>
            </a:r>
            <a:r>
              <a:rPr lang="ja-JP" altLang="en-US" sz="2000" dirty="0">
                <a:solidFill>
                  <a:srgbClr val="7F7F7F"/>
                </a:solidFill>
                <a:latin typeface="メイリオ"/>
                <a:ea typeface="メイリオ"/>
                <a:cs typeface="メイリオ"/>
                <a:sym typeface="Courier"/>
              </a:rPr>
              <a:t>定期的に取得する「</a:t>
            </a:r>
            <a:r>
              <a:rPr lang="en-US" altLang="ja-JP" sz="2000" dirty="0">
                <a:solidFill>
                  <a:srgbClr val="7F7F7F"/>
                </a:solidFill>
                <a:latin typeface="メイリオ"/>
                <a:ea typeface="メイリオ"/>
                <a:cs typeface="メイリオ"/>
                <a:sym typeface="Courier"/>
              </a:rPr>
              <a:t> </a:t>
            </a:r>
            <a:r>
              <a:rPr lang="en-US" altLang="ja-JP" sz="2000" dirty="0" err="1">
                <a:solidFill>
                  <a:srgbClr val="7F7F7F"/>
                </a:solidFill>
                <a:latin typeface="メイリオ"/>
                <a:ea typeface="メイリオ"/>
                <a:cs typeface="メイリオ"/>
                <a:sym typeface="Courier"/>
              </a:rPr>
              <a:t>watchPosition</a:t>
            </a:r>
            <a:r>
              <a:rPr lang="en-US" altLang="ja-JP" sz="2000" dirty="0">
                <a:solidFill>
                  <a:srgbClr val="7F7F7F"/>
                </a:solidFill>
                <a:latin typeface="メイリオ"/>
                <a:ea typeface="メイリオ"/>
                <a:cs typeface="メイリオ"/>
                <a:sym typeface="Courier"/>
              </a:rPr>
              <a:t> </a:t>
            </a:r>
            <a:r>
              <a:rPr lang="ja-JP" altLang="en-US" sz="2000" dirty="0">
                <a:solidFill>
                  <a:srgbClr val="7F7F7F"/>
                </a:solidFill>
                <a:latin typeface="メイリオ"/>
                <a:ea typeface="メイリオ"/>
                <a:cs typeface="メイリオ"/>
                <a:sym typeface="Courier"/>
              </a:rPr>
              <a:t>」を停止する方法</a:t>
            </a:r>
            <a:r>
              <a:rPr lang="en-US" sz="2000" dirty="0">
                <a:solidFill>
                  <a:srgbClr val="7F7F7F"/>
                </a:solidFill>
                <a:latin typeface="メイリオ"/>
                <a:ea typeface="メイリオ"/>
                <a:cs typeface="メイリオ"/>
                <a:sym typeface="Courier"/>
              </a:rPr>
              <a:t>)</a:t>
            </a:r>
          </a:p>
          <a:p>
            <a:pPr algn="l" defTabSz="457200">
              <a:defRPr sz="1800"/>
            </a:pPr>
            <a:r>
              <a:rPr lang="en-US" altLang="ja-JP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    </a:t>
            </a:r>
            <a:r>
              <a:rPr lang="en-US" altLang="ja-JP" sz="2400" dirty="0" err="1">
                <a:solidFill>
                  <a:srgbClr val="0000FF"/>
                </a:solidFill>
                <a:latin typeface="メイリオ"/>
                <a:ea typeface="メイリオ"/>
                <a:cs typeface="メイリオ"/>
              </a:rPr>
              <a:t>navigator.geolocation</a:t>
            </a:r>
            <a:r>
              <a:rPr lang="en-US" altLang="ja-JP" sz="2400" dirty="0" err="1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.clearWatch</a:t>
            </a:r>
            <a:r>
              <a:rPr lang="en-US" altLang="ja-JP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(</a:t>
            </a:r>
            <a:r>
              <a:rPr lang="en-US" altLang="ja-JP" sz="2400" dirty="0" err="1">
                <a:solidFill>
                  <a:srgbClr val="660066"/>
                </a:solidFill>
                <a:latin typeface="メイリオ"/>
                <a:ea typeface="メイリオ"/>
                <a:cs typeface="メイリオ"/>
              </a:rPr>
              <a:t>watchID</a:t>
            </a:r>
            <a:r>
              <a:rPr lang="en-US" altLang="ja-JP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);</a:t>
            </a:r>
            <a:r>
              <a:rPr lang="ja-JP" alt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 </a:t>
            </a:r>
            <a:r>
              <a:rPr lang="en-US" altLang="ja-JP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メイリオ"/>
                <a:ea typeface="メイリオ"/>
                <a:cs typeface="メイリオ"/>
              </a:rPr>
              <a:t>//</a:t>
            </a:r>
            <a:r>
              <a:rPr lang="en-US" altLang="ja-JP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メイリオ"/>
                <a:ea typeface="メイリオ"/>
                <a:cs typeface="メイリオ"/>
              </a:rPr>
              <a:t>watchID</a:t>
            </a:r>
            <a:r>
              <a:rPr lang="ja-JP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メイリオ"/>
                <a:ea typeface="メイリオ"/>
                <a:cs typeface="メイリオ"/>
              </a:rPr>
              <a:t>を渡して停止！</a:t>
            </a:r>
            <a:endParaRPr lang="en-US" altLang="ja-JP" sz="2400" dirty="0">
              <a:solidFill>
                <a:schemeClr val="tx1">
                  <a:lumMod val="50000"/>
                  <a:lumOff val="50000"/>
                </a:schemeClr>
              </a:solidFill>
              <a:latin typeface="メイリオ"/>
              <a:ea typeface="メイリオ"/>
              <a:cs typeface="メイリオ"/>
            </a:endParaRPr>
          </a:p>
          <a:p>
            <a:pPr lvl="0" algn="l" defTabSz="457200">
              <a:defRPr sz="1800"/>
            </a:pPr>
            <a:endParaRPr lang="en-US" sz="2400" dirty="0">
              <a:solidFill>
                <a:srgbClr val="111111"/>
              </a:solidFill>
              <a:latin typeface="メイリオ"/>
              <a:ea typeface="メイリオ"/>
              <a:cs typeface="メイリオ"/>
              <a:sym typeface="Courier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790294" y="7419609"/>
            <a:ext cx="11690625" cy="898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defTabSz="457200">
              <a:lnSpc>
                <a:spcPct val="110000"/>
              </a:lnSpc>
              <a:defRPr sz="1800"/>
            </a:pPr>
            <a:r>
              <a:rPr lang="ja-JP" altLang="en-US" sz="2400" dirty="0">
                <a:latin typeface="メイリオ"/>
                <a:ea typeface="メイリオ"/>
                <a:cs typeface="メイリオ"/>
              </a:rPr>
              <a:t>「 座標取得 」成功時には成功関数へ「 </a:t>
            </a:r>
            <a:r>
              <a:rPr lang="en-US" altLang="ja-JP" sz="2400" dirty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position</a:t>
            </a:r>
            <a:r>
              <a:rPr lang="ja-JP" altLang="en-US" sz="2400" dirty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 </a:t>
            </a:r>
            <a:r>
              <a:rPr lang="ja-JP" altLang="en-US" sz="2400" dirty="0">
                <a:latin typeface="メイリオ"/>
                <a:ea typeface="メイリオ"/>
                <a:cs typeface="メイリオ"/>
              </a:rPr>
              <a:t>」</a:t>
            </a:r>
            <a:r>
              <a:rPr lang="ja-JP" alt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オブジェクト</a:t>
            </a:r>
            <a:r>
              <a:rPr lang="ja-JP" altLang="en-US" sz="2400" dirty="0">
                <a:latin typeface="メイリオ"/>
                <a:ea typeface="メイリオ"/>
                <a:cs typeface="メイリオ"/>
              </a:rPr>
              <a:t>を渡します。</a:t>
            </a:r>
            <a:endParaRPr lang="en-US" altLang="ja-JP" sz="2400" dirty="0">
              <a:latin typeface="メイリオ"/>
              <a:ea typeface="メイリオ"/>
              <a:cs typeface="メイリオ"/>
            </a:endParaRPr>
          </a:p>
          <a:p>
            <a:pPr lvl="0" algn="l" defTabSz="457200">
              <a:lnSpc>
                <a:spcPct val="110000"/>
              </a:lnSpc>
              <a:defRPr sz="1800"/>
            </a:pPr>
            <a:r>
              <a:rPr lang="ja-JP" altLang="en-US" sz="2400" dirty="0">
                <a:latin typeface="メイリオ"/>
                <a:ea typeface="メイリオ"/>
                <a:cs typeface="メイリオ"/>
              </a:rPr>
              <a:t> 取得内容は</a:t>
            </a:r>
            <a:r>
              <a:rPr lang="ja-JP" altLang="en-US" sz="2400" u="sng" dirty="0">
                <a:solidFill>
                  <a:srgbClr val="0000FF"/>
                </a:solidFill>
                <a:latin typeface="メイリオ"/>
                <a:ea typeface="メイリオ"/>
                <a:cs typeface="メイリオ"/>
              </a:rPr>
              <a:t>次ページ</a:t>
            </a:r>
            <a:r>
              <a:rPr lang="ja-JP" altLang="en-US" sz="2400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です。</a:t>
            </a:r>
            <a:endParaRPr lang="en-US" altLang="ja-JP" sz="24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1" name="Shape 178"/>
          <p:cNvSpPr/>
          <p:nvPr/>
        </p:nvSpPr>
        <p:spPr>
          <a:xfrm>
            <a:off x="508000" y="6947685"/>
            <a:ext cx="27691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pPr lvl="0">
              <a:defRPr sz="1800"/>
            </a:pPr>
            <a:r>
              <a:rPr sz="2400" b="1" dirty="0">
                <a:latin typeface="メイリオ"/>
                <a:ea typeface="メイリオ"/>
                <a:cs typeface="メイリオ"/>
              </a:rPr>
              <a:t>◇  位置を取得</a:t>
            </a:r>
            <a:r>
              <a:rPr lang="ja-JP" altLang="en-US" sz="2400" b="1" dirty="0">
                <a:latin typeface="メイリオ"/>
                <a:ea typeface="メイリオ"/>
                <a:cs typeface="メイリオ"/>
              </a:rPr>
              <a:t>後</a:t>
            </a:r>
            <a:r>
              <a:rPr lang="en-US" altLang="ja-JP" sz="2400" b="1" dirty="0">
                <a:latin typeface="メイリオ"/>
                <a:ea typeface="メイリオ"/>
                <a:cs typeface="メイリオ"/>
              </a:rPr>
              <a:t>〜</a:t>
            </a:r>
            <a:endParaRPr sz="2400" b="1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3" name="Shape 178"/>
          <p:cNvSpPr/>
          <p:nvPr/>
        </p:nvSpPr>
        <p:spPr>
          <a:xfrm>
            <a:off x="475014" y="1084838"/>
            <a:ext cx="215844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pPr lvl="0">
              <a:defRPr sz="1800"/>
            </a:pPr>
            <a:r>
              <a:rPr sz="2400" b="1" dirty="0">
                <a:latin typeface="メイリオ"/>
                <a:ea typeface="メイリオ"/>
                <a:cs typeface="メイリオ"/>
              </a:rPr>
              <a:t>◇  位置を取得</a:t>
            </a:r>
          </a:p>
        </p:txBody>
      </p:sp>
      <p:sp>
        <p:nvSpPr>
          <p:cNvPr id="15" name="Shape 180"/>
          <p:cNvSpPr/>
          <p:nvPr/>
        </p:nvSpPr>
        <p:spPr>
          <a:xfrm>
            <a:off x="988466" y="1364243"/>
            <a:ext cx="10617200" cy="595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lnSpc>
                <a:spcPts val="5000"/>
              </a:lnSpc>
              <a:defRPr sz="2400"/>
            </a:lvl1pPr>
          </a:lstStyle>
          <a:p>
            <a:pPr lvl="0">
              <a:defRPr sz="1800"/>
            </a:pPr>
            <a:r>
              <a:rPr sz="2400" dirty="0">
                <a:latin typeface="メイリオ"/>
                <a:ea typeface="メイリオ"/>
                <a:cs typeface="メイリオ"/>
              </a:rPr>
              <a:t>位置を取得する方法が２つあります。</a:t>
            </a:r>
          </a:p>
        </p:txBody>
      </p:sp>
    </p:spTree>
    <p:extLst>
      <p:ext uri="{BB962C8B-B14F-4D97-AF65-F5344CB8AC3E}">
        <p14:creationId xmlns:p14="http://schemas.microsoft.com/office/powerpoint/2010/main" val="207794221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xfrm>
            <a:off x="495300" y="167742"/>
            <a:ext cx="3098800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800"/>
            </a:lvl1pPr>
          </a:lstStyle>
          <a:p>
            <a:pPr lvl="0">
              <a:defRPr sz="1800"/>
            </a:pPr>
            <a:r>
              <a:rPr sz="2800" dirty="0">
                <a:latin typeface="メイリオ"/>
                <a:ea typeface="メイリオ"/>
                <a:cs typeface="メイリオ"/>
              </a:rPr>
              <a:t>geolocationとは</a:t>
            </a:r>
          </a:p>
        </p:txBody>
      </p:sp>
      <p:sp>
        <p:nvSpPr>
          <p:cNvPr id="177" name="Shape 177"/>
          <p:cNvSpPr/>
          <p:nvPr/>
        </p:nvSpPr>
        <p:spPr>
          <a:xfrm flipV="1">
            <a:off x="457200" y="888910"/>
            <a:ext cx="12023719" cy="91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>
              <a:latin typeface="メイリオ"/>
              <a:ea typeface="メイリオ"/>
              <a:cs typeface="メイリオ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508000" y="1761702"/>
            <a:ext cx="11972920" cy="5454188"/>
          </a:xfrm>
          <a:prstGeom prst="rect">
            <a:avLst/>
          </a:prstGeom>
          <a:solidFill>
            <a:srgbClr val="F8F2D3"/>
          </a:solidFill>
          <a:ln w="12700">
            <a:solidFill>
              <a:schemeClr val="accent3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08000" tIns="140400" rIns="108000" bIns="140400">
            <a:spAutoFit/>
          </a:bodyPr>
          <a:lstStyle/>
          <a:p>
            <a:pPr lvl="0" algn="l" defTabSz="457200">
              <a:defRPr sz="1800"/>
            </a:pPr>
            <a:r>
              <a:rPr lang="en-US" sz="2400" dirty="0">
                <a:solidFill>
                  <a:srgbClr val="7F7F7F"/>
                </a:solidFill>
                <a:latin typeface="メイリオ"/>
                <a:ea typeface="メイリオ"/>
                <a:cs typeface="メイリオ"/>
              </a:rPr>
              <a:t>//位置情報を取得する処理 //</a:t>
            </a:r>
            <a:r>
              <a:rPr lang="en-US" sz="2400" dirty="0" err="1">
                <a:solidFill>
                  <a:srgbClr val="7F7F7F"/>
                </a:solidFill>
                <a:latin typeface="メイリオ"/>
                <a:ea typeface="メイリオ"/>
                <a:cs typeface="メイリオ"/>
              </a:rPr>
              <a:t>getCurrentPosition</a:t>
            </a:r>
            <a:r>
              <a:rPr lang="en-US" sz="2400" dirty="0">
                <a:solidFill>
                  <a:srgbClr val="7F7F7F"/>
                </a:solidFill>
                <a:latin typeface="メイリオ"/>
                <a:ea typeface="メイリオ"/>
                <a:cs typeface="メイリオ"/>
              </a:rPr>
              <a:t> :or: </a:t>
            </a:r>
            <a:r>
              <a:rPr lang="en-US" sz="2400" dirty="0" err="1">
                <a:solidFill>
                  <a:srgbClr val="7F7F7F"/>
                </a:solidFill>
                <a:latin typeface="メイリオ"/>
                <a:ea typeface="メイリオ"/>
                <a:cs typeface="メイリオ"/>
              </a:rPr>
              <a:t>watchPosition</a:t>
            </a:r>
            <a:endParaRPr lang="en-US" sz="2400" dirty="0">
              <a:solidFill>
                <a:srgbClr val="7F7F7F"/>
              </a:solidFill>
              <a:latin typeface="メイリオ"/>
              <a:ea typeface="メイリオ"/>
              <a:cs typeface="メイリオ"/>
            </a:endParaRPr>
          </a:p>
          <a:p>
            <a:pPr lvl="0" algn="l" defTabSz="457200">
              <a:defRPr sz="1800"/>
            </a:pPr>
            <a:r>
              <a:rPr lang="en-US" sz="2400" dirty="0" err="1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navigator.geolocation.getCurrentPosition</a:t>
            </a:r>
            <a:r>
              <a:rPr lang="en-US" sz="24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メイリオ"/>
                <a:ea typeface="メイリオ"/>
                <a:cs typeface="メイリオ"/>
              </a:rPr>
              <a:t>mapsInit</a:t>
            </a:r>
            <a:r>
              <a:rPr lang="en-US" sz="2400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mapsError</a:t>
            </a:r>
            <a:r>
              <a:rPr lang="en-US" sz="2400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, set</a:t>
            </a:r>
            <a:r>
              <a:rPr lang="en-US" sz="2400" b="1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)</a:t>
            </a:r>
            <a:r>
              <a:rPr lang="en-US" sz="2400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;</a:t>
            </a:r>
          </a:p>
          <a:p>
            <a:pPr lvl="0" algn="l" defTabSz="457200">
              <a:defRPr sz="1800"/>
            </a:pPr>
            <a:endParaRPr lang="en-US" sz="2400" dirty="0">
              <a:solidFill>
                <a:srgbClr val="7F7F7F"/>
              </a:solidFill>
              <a:latin typeface="メイリオ"/>
              <a:ea typeface="メイリオ"/>
              <a:cs typeface="メイリオ"/>
            </a:endParaRPr>
          </a:p>
          <a:p>
            <a:pPr lvl="0" algn="l" defTabSz="457200">
              <a:defRPr sz="1800"/>
            </a:pPr>
            <a:r>
              <a:rPr lang="en-US" sz="2400" dirty="0">
                <a:solidFill>
                  <a:srgbClr val="7F7F7F"/>
                </a:solidFill>
                <a:latin typeface="メイリオ"/>
                <a:ea typeface="メイリオ"/>
                <a:cs typeface="メイリオ"/>
              </a:rPr>
              <a:t>//位置情報の取得に成功した時の処理</a:t>
            </a:r>
          </a:p>
          <a:p>
            <a:pPr lvl="0" algn="l" defTabSz="457200">
              <a:defRPr sz="1800"/>
            </a:pPr>
            <a:r>
              <a:rPr lang="en-US" sz="2400" dirty="0">
                <a:solidFill>
                  <a:schemeClr val="accent2"/>
                </a:solidFill>
                <a:latin typeface="メイリオ"/>
                <a:ea typeface="メイリオ"/>
                <a:cs typeface="メイリオ"/>
              </a:rPr>
              <a:t>function </a:t>
            </a:r>
            <a:r>
              <a:rPr lang="en-US" sz="2400" dirty="0" err="1">
                <a:solidFill>
                  <a:srgbClr val="0000FF"/>
                </a:solidFill>
                <a:latin typeface="メイリオ"/>
                <a:ea typeface="メイリオ"/>
                <a:cs typeface="メイリオ"/>
              </a:rPr>
              <a:t>mapsInit</a:t>
            </a: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position</a:t>
            </a: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) </a:t>
            </a:r>
            <a:r>
              <a:rPr lang="en-US" sz="2400" b="1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{</a:t>
            </a:r>
          </a:p>
          <a:p>
            <a:pPr lvl="0" algn="l" defTabSz="457200">
              <a:defRPr sz="1800"/>
            </a:pP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   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メイリオ"/>
                <a:ea typeface="メイリオ"/>
                <a:cs typeface="メイリオ"/>
              </a:rPr>
              <a:t>//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メイリオ"/>
                <a:ea typeface="メイリオ"/>
                <a:cs typeface="メイリオ"/>
              </a:rPr>
              <a:t>lat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メイリオ"/>
                <a:ea typeface="メイリオ"/>
                <a:cs typeface="メイリオ"/>
              </a:rPr>
              <a:t>=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メイリオ"/>
                <a:ea typeface="メイリオ"/>
                <a:cs typeface="メイリオ"/>
              </a:rPr>
              <a:t>緯度、lon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メイリオ"/>
                <a:ea typeface="メイリオ"/>
                <a:cs typeface="メイリオ"/>
              </a:rPr>
              <a:t>=経度 を取得</a:t>
            </a:r>
          </a:p>
          <a:p>
            <a:pPr lvl="0" algn="l" defTabSz="457200">
              <a:defRPr sz="1800"/>
            </a:pP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    </a:t>
            </a:r>
            <a:r>
              <a:rPr lang="en-US" sz="2400" dirty="0" err="1">
                <a:solidFill>
                  <a:srgbClr val="008000"/>
                </a:solidFill>
                <a:latin typeface="メイリオ"/>
                <a:ea typeface="メイリオ"/>
                <a:cs typeface="メイリオ"/>
              </a:rPr>
              <a:t>const</a:t>
            </a: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 </a:t>
            </a:r>
            <a:r>
              <a:rPr lang="en-US" sz="2400" dirty="0" err="1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lat</a:t>
            </a: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  = </a:t>
            </a:r>
            <a:r>
              <a:rPr lang="en-US" sz="2400" dirty="0" err="1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position</a:t>
            </a:r>
            <a:r>
              <a:rPr lang="en-US" sz="2400" dirty="0" err="1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.coords.latitude</a:t>
            </a: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;</a:t>
            </a:r>
          </a:p>
          <a:p>
            <a:pPr lvl="0" algn="l" defTabSz="457200">
              <a:defRPr sz="1800"/>
            </a:pP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    </a:t>
            </a:r>
            <a:r>
              <a:rPr lang="en-US" sz="2400" dirty="0" err="1">
                <a:solidFill>
                  <a:srgbClr val="008000"/>
                </a:solidFill>
                <a:latin typeface="メイリオ"/>
                <a:ea typeface="メイリオ"/>
                <a:cs typeface="メイリオ"/>
              </a:rPr>
              <a:t>const</a:t>
            </a:r>
            <a:r>
              <a:rPr lang="en-US" sz="2400" dirty="0">
                <a:solidFill>
                  <a:srgbClr val="008000"/>
                </a:solidFill>
                <a:latin typeface="メイリオ"/>
                <a:ea typeface="メイリオ"/>
                <a:cs typeface="メイリオ"/>
              </a:rPr>
              <a:t> </a:t>
            </a:r>
            <a:r>
              <a:rPr lang="en-US" sz="2400" dirty="0" err="1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lon</a:t>
            </a: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 = </a:t>
            </a:r>
            <a:r>
              <a:rPr lang="en-US" sz="2400" dirty="0" err="1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position</a:t>
            </a:r>
            <a:r>
              <a:rPr lang="en-US" sz="2400" dirty="0" err="1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.coords.longitude</a:t>
            </a: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;</a:t>
            </a:r>
          </a:p>
          <a:p>
            <a:pPr lvl="0" algn="l" defTabSz="457200">
              <a:defRPr sz="1800"/>
            </a:pP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    $("#map").html("緯度"+</a:t>
            </a:r>
            <a:r>
              <a:rPr lang="en-US" sz="2400" dirty="0" err="1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lat</a:t>
            </a: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+",  "+"経度"+</a:t>
            </a:r>
            <a:r>
              <a:rPr lang="en-US" sz="2400" dirty="0" err="1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lon</a:t>
            </a: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);</a:t>
            </a:r>
          </a:p>
          <a:p>
            <a:pPr lvl="0" algn="l" defTabSz="457200">
              <a:defRPr sz="1800"/>
            </a:pPr>
            <a:r>
              <a:rPr lang="en-US" sz="2400" b="1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}</a:t>
            </a:r>
          </a:p>
          <a:p>
            <a:pPr lvl="0" algn="l" defTabSz="457200">
              <a:defRPr sz="1800"/>
            </a:pPr>
            <a:endParaRPr lang="en-US" sz="2400" dirty="0">
              <a:solidFill>
                <a:srgbClr val="111111"/>
              </a:solidFill>
              <a:latin typeface="メイリオ"/>
              <a:ea typeface="メイリオ"/>
              <a:cs typeface="メイリオ"/>
              <a:sym typeface="Courier"/>
            </a:endParaRPr>
          </a:p>
          <a:p>
            <a:pPr lvl="0" algn="l" defTabSz="457200">
              <a:defRPr sz="1800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メイリオ"/>
                <a:ea typeface="メイリオ"/>
                <a:cs typeface="メイリオ"/>
                <a:sym typeface="Courier"/>
              </a:rPr>
              <a:t>//位置情報の取得に失敗した場合の処理</a:t>
            </a:r>
          </a:p>
          <a:p>
            <a:pPr lvl="0" algn="l" defTabSz="457200">
              <a:defRPr sz="1800"/>
            </a:pP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function </a:t>
            </a:r>
            <a:r>
              <a:rPr lang="en-US" sz="2400" dirty="0" err="1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mapsError</a:t>
            </a: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(error) {</a:t>
            </a:r>
            <a:b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</a:br>
            <a:r>
              <a:rPr 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....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790294" y="7831934"/>
            <a:ext cx="11690625" cy="898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defTabSz="457200">
              <a:lnSpc>
                <a:spcPct val="110000"/>
              </a:lnSpc>
              <a:defRPr sz="1800"/>
            </a:pPr>
            <a:r>
              <a:rPr lang="ja-JP" altLang="en-US" sz="2400" dirty="0">
                <a:latin typeface="メイリオ"/>
                <a:ea typeface="メイリオ"/>
                <a:cs typeface="メイリオ"/>
              </a:rPr>
              <a:t>「 座標取得 」成功時には成功関数へ「 </a:t>
            </a:r>
            <a:r>
              <a:rPr lang="en-US" altLang="ja-JP" sz="2400" dirty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position</a:t>
            </a:r>
            <a:r>
              <a:rPr lang="ja-JP" altLang="en-US" sz="2400" dirty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 </a:t>
            </a:r>
            <a:r>
              <a:rPr lang="ja-JP" altLang="en-US" sz="2400" dirty="0">
                <a:latin typeface="メイリオ"/>
                <a:ea typeface="メイリオ"/>
                <a:cs typeface="メイリオ"/>
              </a:rPr>
              <a:t>」</a:t>
            </a:r>
            <a:r>
              <a:rPr lang="ja-JP" alt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オブジェクト</a:t>
            </a:r>
            <a:r>
              <a:rPr lang="ja-JP" altLang="en-US" sz="2400" dirty="0">
                <a:latin typeface="メイリオ"/>
                <a:ea typeface="メイリオ"/>
                <a:cs typeface="メイリオ"/>
              </a:rPr>
              <a:t>を渡します。</a:t>
            </a:r>
            <a:endParaRPr lang="en-US" altLang="ja-JP" sz="2400" dirty="0">
              <a:latin typeface="メイリオ"/>
              <a:ea typeface="メイリオ"/>
              <a:cs typeface="メイリオ"/>
            </a:endParaRPr>
          </a:p>
          <a:p>
            <a:pPr lvl="0" algn="l" defTabSz="457200">
              <a:lnSpc>
                <a:spcPct val="110000"/>
              </a:lnSpc>
              <a:defRPr sz="1800"/>
            </a:pPr>
            <a:r>
              <a:rPr lang="ja-JP" altLang="en-US" sz="2400" dirty="0">
                <a:latin typeface="メイリオ"/>
                <a:ea typeface="メイリオ"/>
                <a:cs typeface="メイリオ"/>
              </a:rPr>
              <a:t> 取得内容は</a:t>
            </a:r>
            <a:r>
              <a:rPr lang="ja-JP" altLang="en-US" sz="2400" u="sng" dirty="0">
                <a:solidFill>
                  <a:srgbClr val="0000FF"/>
                </a:solidFill>
                <a:latin typeface="メイリオ"/>
                <a:ea typeface="メイリオ"/>
                <a:cs typeface="メイリオ"/>
              </a:rPr>
              <a:t>次ページ</a:t>
            </a:r>
            <a:r>
              <a:rPr lang="ja-JP" altLang="en-US" sz="2400" dirty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です。</a:t>
            </a:r>
            <a:endParaRPr lang="en-US" altLang="ja-JP" sz="24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1" name="Shape 178"/>
          <p:cNvSpPr/>
          <p:nvPr/>
        </p:nvSpPr>
        <p:spPr>
          <a:xfrm>
            <a:off x="508000" y="7360010"/>
            <a:ext cx="27691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pPr lvl="0">
              <a:defRPr sz="1800"/>
            </a:pPr>
            <a:r>
              <a:rPr sz="2400" b="1" dirty="0">
                <a:latin typeface="メイリオ"/>
                <a:ea typeface="メイリオ"/>
                <a:cs typeface="メイリオ"/>
              </a:rPr>
              <a:t>◇  位置を取得</a:t>
            </a:r>
            <a:r>
              <a:rPr lang="ja-JP" altLang="en-US" sz="2400" b="1" dirty="0">
                <a:latin typeface="メイリオ"/>
                <a:ea typeface="メイリオ"/>
                <a:cs typeface="メイリオ"/>
              </a:rPr>
              <a:t>後</a:t>
            </a:r>
            <a:r>
              <a:rPr lang="en-US" altLang="ja-JP" sz="2400" b="1" dirty="0">
                <a:latin typeface="メイリオ"/>
                <a:ea typeface="メイリオ"/>
                <a:cs typeface="メイリオ"/>
              </a:rPr>
              <a:t>〜</a:t>
            </a:r>
            <a:endParaRPr sz="2400" b="1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91228" y="1201079"/>
            <a:ext cx="2441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/>
            </a:pPr>
            <a:r>
              <a:rPr lang="en-US" altLang="ja-JP" sz="2400" b="1" dirty="0">
                <a:latin typeface="メイリオ"/>
                <a:ea typeface="メイリオ"/>
                <a:cs typeface="メイリオ"/>
              </a:rPr>
              <a:t>◇ </a:t>
            </a:r>
            <a:r>
              <a:rPr lang="ja-JP" altLang="en-US" sz="2400" b="1" dirty="0">
                <a:latin typeface="メイリオ"/>
                <a:ea typeface="メイリオ"/>
                <a:cs typeface="メイリオ"/>
              </a:rPr>
              <a:t>コードの流れ</a:t>
            </a:r>
          </a:p>
        </p:txBody>
      </p:sp>
    </p:spTree>
    <p:extLst>
      <p:ext uri="{BB962C8B-B14F-4D97-AF65-F5344CB8AC3E}">
        <p14:creationId xmlns:p14="http://schemas.microsoft.com/office/powerpoint/2010/main" val="158820995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65068" y="347175"/>
            <a:ext cx="10464800" cy="4562170"/>
          </a:xfrm>
        </p:spPr>
        <p:txBody>
          <a:bodyPr anchor="t"/>
          <a:lstStyle/>
          <a:p>
            <a:pPr>
              <a:lnSpc>
                <a:spcPct val="140000"/>
              </a:lnSpc>
            </a:pPr>
            <a:r>
              <a:rPr kumimoji="1" lang="en-US" altLang="ja-JP" sz="7200" dirty="0">
                <a:latin typeface="Meiryo" panose="020B0604030504040204" pitchFamily="34" charset="-128"/>
                <a:ea typeface="Meiryo" panose="020B0604030504040204" pitchFamily="34" charset="-128"/>
              </a:rPr>
              <a:t>Map</a:t>
            </a:r>
            <a:r>
              <a:rPr kumimoji="1" lang="ja-JP" altLang="en-US" sz="72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en-US" altLang="ja-JP" sz="7200" dirty="0">
                <a:latin typeface="Meiryo" panose="020B0604030504040204" pitchFamily="34" charset="-128"/>
                <a:ea typeface="Meiryo" panose="020B0604030504040204" pitchFamily="34" charset="-128"/>
              </a:rPr>
              <a:t>API </a:t>
            </a:r>
            <a:br>
              <a:rPr kumimoji="1" lang="en-US" altLang="ja-JP" sz="72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kumimoji="1" lang="en-US" altLang="ja-JP" sz="7200" dirty="0">
                <a:latin typeface="Meiryo" panose="020B0604030504040204" pitchFamily="34" charset="-128"/>
                <a:ea typeface="Meiryo" panose="020B0604030504040204" pitchFamily="34" charset="-128"/>
              </a:rPr>
              <a:t>Web API</a:t>
            </a:r>
            <a:br>
              <a:rPr kumimoji="1" lang="en-US" altLang="ja-JP" sz="72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kumimoji="1" lang="en-US" altLang="ja-JP" sz="7200" dirty="0">
                <a:latin typeface="Meiryo" panose="020B0604030504040204" pitchFamily="34" charset="-128"/>
                <a:ea typeface="Meiryo" panose="020B0604030504040204" pitchFamily="34" charset="-128"/>
              </a:rPr>
              <a:t>Geolocation</a:t>
            </a:r>
            <a:br>
              <a:rPr kumimoji="1" lang="en-US" altLang="ja-JP" sz="72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kumimoji="1" lang="en-US" altLang="ja-JP" sz="7200" dirty="0" err="1">
                <a:latin typeface="Meiryo" panose="020B0604030504040204" pitchFamily="34" charset="-128"/>
                <a:ea typeface="Meiryo" panose="020B0604030504040204" pitchFamily="34" charset="-128"/>
              </a:rPr>
              <a:t>BingMap</a:t>
            </a:r>
            <a:br>
              <a:rPr kumimoji="1" lang="en-US" altLang="ja-JP" sz="72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kumimoji="1" lang="ja-JP" altLang="en-US" sz="7200" dirty="0">
                <a:latin typeface="Meiryo" panose="020B0604030504040204" pitchFamily="34" charset="-128"/>
                <a:ea typeface="Meiryo" panose="020B0604030504040204" pitchFamily="34" charset="-128"/>
              </a:rPr>
              <a:t>課題</a:t>
            </a:r>
          </a:p>
        </p:txBody>
      </p:sp>
    </p:spTree>
    <p:extLst>
      <p:ext uri="{BB962C8B-B14F-4D97-AF65-F5344CB8AC3E}">
        <p14:creationId xmlns:p14="http://schemas.microsoft.com/office/powerpoint/2010/main" val="142376123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xfrm>
            <a:off x="495300" y="266700"/>
            <a:ext cx="3098800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800"/>
            </a:lvl1pPr>
          </a:lstStyle>
          <a:p>
            <a:pPr lvl="0">
              <a:defRPr sz="1800"/>
            </a:pPr>
            <a:r>
              <a:rPr sz="2800">
                <a:latin typeface="メイリオ"/>
                <a:ea typeface="メイリオ"/>
                <a:cs typeface="メイリオ"/>
              </a:rPr>
              <a:t>geolocationとは</a:t>
            </a:r>
          </a:p>
        </p:txBody>
      </p:sp>
      <p:sp>
        <p:nvSpPr>
          <p:cNvPr id="186" name="Shape 186"/>
          <p:cNvSpPr/>
          <p:nvPr/>
        </p:nvSpPr>
        <p:spPr>
          <a:xfrm flipV="1">
            <a:off x="457200" y="888910"/>
            <a:ext cx="12023719" cy="91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>
              <a:latin typeface="メイリオ"/>
              <a:ea typeface="メイリオ"/>
              <a:cs typeface="メイリオ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495300" y="4283912"/>
            <a:ext cx="905395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pPr lvl="0">
              <a:defRPr sz="1800"/>
            </a:pPr>
            <a:r>
              <a:rPr lang="ja-JP" altLang="en-US" sz="2400" b="1" dirty="0">
                <a:latin typeface="メイリオ"/>
                <a:ea typeface="メイリオ"/>
                <a:cs typeface="メイリオ"/>
              </a:rPr>
              <a:t>　</a:t>
            </a:r>
            <a:r>
              <a:rPr sz="2400" b="1" dirty="0">
                <a:latin typeface="メイリオ"/>
                <a:ea typeface="メイリオ"/>
                <a:cs typeface="メイリオ"/>
              </a:rPr>
              <a:t>◇ 位置を取得</a:t>
            </a:r>
          </a:p>
        </p:txBody>
      </p:sp>
      <p:sp>
        <p:nvSpPr>
          <p:cNvPr id="189" name="Shape 189"/>
          <p:cNvSpPr/>
          <p:nvPr/>
        </p:nvSpPr>
        <p:spPr>
          <a:xfrm>
            <a:off x="1066809" y="4481133"/>
            <a:ext cx="10617200" cy="595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lnSpc>
                <a:spcPts val="5000"/>
              </a:lnSpc>
              <a:defRPr sz="1800"/>
            </a:pPr>
            <a:r>
              <a:rPr sz="2400" dirty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position.coords</a:t>
            </a:r>
            <a:r>
              <a:rPr sz="2400" dirty="0">
                <a:latin typeface="メイリオ"/>
                <a:ea typeface="メイリオ"/>
                <a:cs typeface="メイリオ"/>
              </a:rPr>
              <a:t> で取得した経度緯度の情報について</a:t>
            </a:r>
          </a:p>
        </p:txBody>
      </p:sp>
      <p:graphicFrame>
        <p:nvGraphicFramePr>
          <p:cNvPr id="190" name="Table 190"/>
          <p:cNvGraphicFramePr/>
          <p:nvPr>
            <p:extLst/>
          </p:nvPr>
        </p:nvGraphicFramePr>
        <p:xfrm>
          <a:off x="1066809" y="5153604"/>
          <a:ext cx="10775228" cy="3622648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837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2831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lang="ja-JP" altLang="en-US" sz="2000" b="1" dirty="0">
                          <a:solidFill>
                            <a:schemeClr val="bg1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プロパティ</a:t>
                      </a:r>
                      <a:endParaRPr sz="2000" b="1" dirty="0">
                        <a:solidFill>
                          <a:schemeClr val="bg1"/>
                        </a:solidFill>
                        <a:latin typeface="メイリオ"/>
                        <a:ea typeface="メイリオ"/>
                        <a:cs typeface="メイリオ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lang="ja-JP" altLang="en-US" sz="2000" b="1" dirty="0">
                          <a:solidFill>
                            <a:schemeClr val="bg1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説明</a:t>
                      </a:r>
                      <a:endParaRPr sz="2000" b="1" dirty="0">
                        <a:solidFill>
                          <a:schemeClr val="bg1"/>
                        </a:solidFill>
                        <a:latin typeface="メイリオ"/>
                        <a:ea typeface="メイリオ"/>
                        <a:cs typeface="メイリオ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831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lang="en-US" altLang="ja-JP" sz="2000" dirty="0" err="1">
                          <a:solidFill>
                            <a:srgbClr val="FF0000"/>
                          </a:solidFill>
                        </a:rPr>
                        <a:t>position.coords</a:t>
                      </a:r>
                      <a:r>
                        <a:rPr lang="en-US" altLang="ja-JP" sz="2000" dirty="0" err="1">
                          <a:solidFill>
                            <a:schemeClr val="tx1"/>
                          </a:solidFill>
                        </a:rPr>
                        <a:t>.latitude</a:t>
                      </a:r>
                      <a:endParaRPr lang="en-US" altLang="ja-JP" sz="2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lang="ja-JP" altLang="en-US" sz="2000" dirty="0">
                          <a:solidFill>
                            <a:schemeClr val="tx1"/>
                          </a:solidFill>
                        </a:rPr>
                        <a:t>緯度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831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lang="en-US" altLang="ja-JP" sz="2000" dirty="0" err="1">
                          <a:solidFill>
                            <a:srgbClr val="FF0000"/>
                          </a:solidFill>
                        </a:rPr>
                        <a:t>position.</a:t>
                      </a:r>
                      <a:r>
                        <a:rPr sz="2000" dirty="0" err="1">
                          <a:solidFill>
                            <a:srgbClr val="FF0000"/>
                          </a:solidFill>
                        </a:rPr>
                        <a:t>coords</a:t>
                      </a:r>
                      <a:r>
                        <a:rPr sz="2000" dirty="0" err="1">
                          <a:solidFill>
                            <a:schemeClr val="tx1"/>
                          </a:solidFill>
                        </a:rPr>
                        <a:t>.longitude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sz="2000" dirty="0">
                          <a:solidFill>
                            <a:schemeClr val="tx1"/>
                          </a:solidFill>
                        </a:rPr>
                        <a:t>経度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831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lang="en-US" altLang="ja-JP" sz="2000" dirty="0" err="1">
                          <a:solidFill>
                            <a:srgbClr val="FF0000"/>
                          </a:solidFill>
                        </a:rPr>
                        <a:t>position.</a:t>
                      </a:r>
                      <a:r>
                        <a:rPr sz="2000" dirty="0" err="1">
                          <a:solidFill>
                            <a:srgbClr val="FF0000"/>
                          </a:solidFill>
                        </a:rPr>
                        <a:t>coords</a:t>
                      </a:r>
                      <a:r>
                        <a:rPr sz="2000" dirty="0" err="1">
                          <a:solidFill>
                            <a:schemeClr val="tx1"/>
                          </a:solidFill>
                        </a:rPr>
                        <a:t>.altitude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sz="2000" dirty="0">
                          <a:solidFill>
                            <a:schemeClr val="tx1"/>
                          </a:solidFill>
                        </a:rPr>
                        <a:t>高度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831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lang="en-US" altLang="ja-JP" sz="2000" dirty="0" err="1">
                          <a:solidFill>
                            <a:srgbClr val="FF0000"/>
                          </a:solidFill>
                        </a:rPr>
                        <a:t>position.</a:t>
                      </a:r>
                      <a:r>
                        <a:rPr sz="2000" dirty="0" err="1">
                          <a:solidFill>
                            <a:srgbClr val="FF0000"/>
                          </a:solidFill>
                        </a:rPr>
                        <a:t>coords</a:t>
                      </a:r>
                      <a:r>
                        <a:rPr sz="2000" dirty="0" err="1">
                          <a:solidFill>
                            <a:schemeClr val="tx1"/>
                          </a:solidFill>
                        </a:rPr>
                        <a:t>.accuracy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sz="2000" dirty="0">
                          <a:solidFill>
                            <a:schemeClr val="tx1"/>
                          </a:solidFill>
                        </a:rPr>
                        <a:t>正確性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831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lang="en-US" altLang="ja-JP" sz="2000" dirty="0" err="1">
                          <a:solidFill>
                            <a:srgbClr val="FF0000"/>
                          </a:solidFill>
                        </a:rPr>
                        <a:t>position.</a:t>
                      </a:r>
                      <a:r>
                        <a:rPr sz="2000" dirty="0" err="1">
                          <a:solidFill>
                            <a:srgbClr val="FF0000"/>
                          </a:solidFill>
                        </a:rPr>
                        <a:t>coords</a:t>
                      </a:r>
                      <a:r>
                        <a:rPr sz="2000" dirty="0" err="1">
                          <a:solidFill>
                            <a:schemeClr val="tx1"/>
                          </a:solidFill>
                        </a:rPr>
                        <a:t>.altitudeAccuracy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sz="2000" dirty="0">
                          <a:solidFill>
                            <a:schemeClr val="tx1"/>
                          </a:solidFill>
                        </a:rPr>
                        <a:t>高度の正確性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831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lang="en-US" sz="2000" dirty="0" err="1">
                          <a:solidFill>
                            <a:srgbClr val="FF0000"/>
                          </a:solidFill>
                        </a:rPr>
                        <a:t>position.</a:t>
                      </a:r>
                      <a:r>
                        <a:rPr sz="2000" dirty="0" err="1">
                          <a:solidFill>
                            <a:srgbClr val="FF0000"/>
                          </a:solidFill>
                        </a:rPr>
                        <a:t>coords</a:t>
                      </a:r>
                      <a:r>
                        <a:rPr sz="2000" dirty="0" err="1">
                          <a:solidFill>
                            <a:schemeClr val="tx1"/>
                          </a:solidFill>
                        </a:rPr>
                        <a:t>.heading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sz="2000" dirty="0">
                          <a:solidFill>
                            <a:schemeClr val="tx1"/>
                          </a:solidFill>
                        </a:rPr>
                        <a:t>方位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831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lang="en-US" sz="2000" dirty="0" err="1">
                          <a:solidFill>
                            <a:srgbClr val="FF0000"/>
                          </a:solidFill>
                        </a:rPr>
                        <a:t>position.</a:t>
                      </a:r>
                      <a:r>
                        <a:rPr sz="2000" dirty="0" err="1">
                          <a:solidFill>
                            <a:srgbClr val="FF0000"/>
                          </a:solidFill>
                        </a:rPr>
                        <a:t>coords</a:t>
                      </a:r>
                      <a:r>
                        <a:rPr sz="2000" dirty="0" err="1">
                          <a:solidFill>
                            <a:schemeClr val="tx1"/>
                          </a:solidFill>
                        </a:rPr>
                        <a:t>.speed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sz="2000" dirty="0">
                          <a:solidFill>
                            <a:schemeClr val="tx1"/>
                          </a:solidFill>
                        </a:rPr>
                        <a:t>速度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/>
          </p:nvPr>
        </p:nvGraphicFramePr>
        <p:xfrm>
          <a:off x="1109449" y="2164650"/>
          <a:ext cx="10732588" cy="178185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729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3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953">
                <a:tc>
                  <a:txBody>
                    <a:bodyPr/>
                    <a:lstStyle/>
                    <a:p>
                      <a:pPr algn="l"/>
                      <a:r>
                        <a:rPr lang="ja-JP" altLang="en-US" sz="1800" dirty="0"/>
                        <a:t>プロパティ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b="1" dirty="0">
                          <a:latin typeface="メイリオ"/>
                          <a:ea typeface="メイリオ"/>
                          <a:cs typeface="メイリオ"/>
                        </a:rPr>
                        <a:t>説明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953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lang="en-US" altLang="ja-JP" sz="2400" b="1" dirty="0" err="1">
                          <a:solidFill>
                            <a:srgbClr val="FF0000"/>
                          </a:solidFill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 W3"/>
                        </a:rPr>
                        <a:t>position.coords</a:t>
                      </a:r>
                      <a:endParaRPr lang="en-US" altLang="ja-JP" sz="2400" b="1" dirty="0">
                        <a:solidFill>
                          <a:srgbClr val="FF0000"/>
                        </a:solidFill>
                        <a:latin typeface="ヒラギノ角ゴ ProN W3"/>
                        <a:ea typeface="ヒラギノ角ゴ ProN W3"/>
                        <a:cs typeface="ヒラギノ角ゴ ProN W3"/>
                        <a:sym typeface="ヒラギノ角ゴ Pro W3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lang="ja-JP" altLang="en-US" sz="1800" dirty="0">
                          <a:solidFill>
                            <a:srgbClr val="FF0000"/>
                          </a:solidFill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 W3"/>
                        </a:rPr>
                        <a:t>緯度経度などの情報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953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lang="en-US" altLang="ja-JP" sz="2000" dirty="0" err="1">
                          <a:solidFill>
                            <a:srgbClr val="000000"/>
                          </a:solidFill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 W3"/>
                        </a:rPr>
                        <a:t>position.timestamp</a:t>
                      </a:r>
                      <a:endParaRPr lang="en-US" altLang="ja-JP" sz="2000" dirty="0">
                        <a:solidFill>
                          <a:srgbClr val="000000"/>
                        </a:solidFill>
                        <a:latin typeface="ヒラギノ角ゴ ProN W3"/>
                        <a:ea typeface="ヒラギノ角ゴ ProN W3"/>
                        <a:cs typeface="ヒラギノ角ゴ ProN W3"/>
                        <a:sym typeface="ヒラギノ角ゴ Pro W3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dirty="0">
                          <a:solidFill>
                            <a:srgbClr val="000000"/>
                          </a:solidFill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 W3"/>
                        </a:rPr>
                        <a:t>位置を取得した時刻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正方形/長方形 8"/>
          <p:cNvSpPr/>
          <p:nvPr/>
        </p:nvSpPr>
        <p:spPr>
          <a:xfrm>
            <a:off x="457200" y="1150609"/>
            <a:ext cx="8669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ja-JP" altLang="en-US" sz="2400" b="1" dirty="0">
                <a:latin typeface="メイリオ"/>
                <a:ea typeface="メイリオ"/>
                <a:cs typeface="メイリオ"/>
              </a:rPr>
              <a:t>   </a:t>
            </a:r>
            <a:r>
              <a:rPr lang="en-US" altLang="ja-JP" sz="2400" b="1" dirty="0">
                <a:latin typeface="メイリオ"/>
                <a:ea typeface="メイリオ"/>
                <a:cs typeface="メイリオ"/>
              </a:rPr>
              <a:t>◇</a:t>
            </a:r>
            <a:r>
              <a:rPr lang="ja-JP" altLang="en-US" sz="2400" b="1" dirty="0">
                <a:latin typeface="メイリオ"/>
                <a:ea typeface="メイリオ"/>
                <a:cs typeface="メイリオ"/>
              </a:rPr>
              <a:t> </a:t>
            </a:r>
            <a:r>
              <a:rPr lang="en-US" altLang="ja-JP" sz="2400" b="1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position</a:t>
            </a:r>
            <a:r>
              <a:rPr lang="ja-JP" altLang="en-US" sz="2400" b="1" dirty="0">
                <a:latin typeface="メイリオ"/>
                <a:ea typeface="メイリオ"/>
                <a:cs typeface="メイリオ"/>
              </a:rPr>
              <a:t>プロパティ</a:t>
            </a:r>
            <a:endParaRPr lang="ja-JP" altLang="en-US" sz="2000" b="1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066809" y="1630842"/>
            <a:ext cx="8712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defRPr sz="1800"/>
            </a:pPr>
            <a:r>
              <a:rPr lang="ja-JP" altLang="en-US" sz="2400" dirty="0">
                <a:latin typeface="メイリオ"/>
                <a:ea typeface="メイリオ"/>
                <a:cs typeface="メイリオ"/>
              </a:rPr>
              <a:t>位置取得が成功すると以下プロパティを取得できます。</a:t>
            </a:r>
          </a:p>
        </p:txBody>
      </p:sp>
      <p:sp>
        <p:nvSpPr>
          <p:cNvPr id="3" name="右カーブ矢印 2"/>
          <p:cNvSpPr/>
          <p:nvPr/>
        </p:nvSpPr>
        <p:spPr>
          <a:xfrm>
            <a:off x="423579" y="3032736"/>
            <a:ext cx="643230" cy="2093708"/>
          </a:xfrm>
          <a:prstGeom prst="curvedRightArrow">
            <a:avLst/>
          </a:prstGeom>
          <a:solidFill>
            <a:srgbClr val="00882B"/>
          </a:solidFill>
          <a:ln w="12700">
            <a:solidFill>
              <a:srgbClr val="0365C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80000" tIns="180000" rIns="180000" bIns="180000" rtlCol="0" anchor="t" anchorCtr="0">
            <a:spAutoFit/>
          </a:bodyPr>
          <a:lstStyle/>
          <a:p>
            <a:pPr algn="l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770948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/>
          </p:cNvSpPr>
          <p:nvPr>
            <p:ph type="title"/>
          </p:nvPr>
        </p:nvSpPr>
        <p:spPr>
          <a:xfrm>
            <a:off x="495300" y="204748"/>
            <a:ext cx="3098800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800"/>
            </a:lvl1pPr>
          </a:lstStyle>
          <a:p>
            <a:pPr lvl="0">
              <a:defRPr sz="1800"/>
            </a:pPr>
            <a:r>
              <a:rPr sz="2800" dirty="0">
                <a:latin typeface="メイリオ"/>
                <a:ea typeface="メイリオ"/>
                <a:cs typeface="メイリオ"/>
              </a:rPr>
              <a:t>geolocationとは</a:t>
            </a:r>
          </a:p>
        </p:txBody>
      </p:sp>
      <p:sp>
        <p:nvSpPr>
          <p:cNvPr id="200" name="Shape 200"/>
          <p:cNvSpPr/>
          <p:nvPr/>
        </p:nvSpPr>
        <p:spPr>
          <a:xfrm flipV="1">
            <a:off x="457200" y="888910"/>
            <a:ext cx="12023719" cy="91"/>
          </a:xfrm>
          <a:prstGeom prst="line">
            <a:avLst/>
          </a:prstGeom>
          <a:ln w="381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>
              <a:latin typeface="メイリオ"/>
              <a:ea typeface="メイリオ"/>
              <a:cs typeface="メイリオ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508000" y="1030412"/>
            <a:ext cx="248064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400" dirty="0">
                <a:latin typeface="メイリオ"/>
                <a:ea typeface="メイリオ"/>
                <a:cs typeface="メイリオ"/>
              </a:rPr>
              <a:t>◇  </a:t>
            </a:r>
            <a:r>
              <a:rPr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  <a:sym typeface="Courier"/>
              </a:rPr>
              <a:t>option</a:t>
            </a:r>
            <a:r>
              <a:rPr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の指定</a:t>
            </a:r>
          </a:p>
        </p:txBody>
      </p:sp>
      <p:sp>
        <p:nvSpPr>
          <p:cNvPr id="203" name="Shape 203"/>
          <p:cNvSpPr/>
          <p:nvPr/>
        </p:nvSpPr>
        <p:spPr>
          <a:xfrm>
            <a:off x="952500" y="1438013"/>
            <a:ext cx="1152841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l" defTabSz="457200">
              <a:defRPr sz="1800"/>
            </a:pPr>
            <a:r>
              <a:rPr sz="2400" dirty="0">
                <a:latin typeface="メイリオ"/>
                <a:ea typeface="メイリオ"/>
                <a:cs typeface="メイリオ"/>
              </a:rPr>
              <a:t>３つめの引数では関数を実行する時のオプションを指定します</a:t>
            </a:r>
            <a:r>
              <a:rPr lang="en-US" altLang="ja-JP" sz="2000" u="sng" dirty="0">
                <a:latin typeface="メイリオ"/>
                <a:ea typeface="メイリオ"/>
                <a:cs typeface="メイリオ"/>
              </a:rPr>
              <a:t>※</a:t>
            </a:r>
            <a:r>
              <a:rPr sz="2000" u="sng" dirty="0">
                <a:latin typeface="メイリオ"/>
                <a:ea typeface="メイリオ"/>
                <a:cs typeface="メイリオ"/>
              </a:rPr>
              <a:t>指定しなくても可能</a:t>
            </a:r>
            <a:endParaRPr sz="2400" u="sng" dirty="0">
              <a:latin typeface="メイリオ"/>
              <a:ea typeface="メイリオ"/>
              <a:cs typeface="メイリオ"/>
            </a:endParaRPr>
          </a:p>
        </p:txBody>
      </p:sp>
      <p:graphicFrame>
        <p:nvGraphicFramePr>
          <p:cNvPr id="204" name="Table 204"/>
          <p:cNvGraphicFramePr/>
          <p:nvPr>
            <p:extLst/>
          </p:nvPr>
        </p:nvGraphicFramePr>
        <p:xfrm>
          <a:off x="970644" y="1937770"/>
          <a:ext cx="11022621" cy="3034484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3779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3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8621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lang="ja-JP" altLang="en-US" sz="2000" b="1" dirty="0">
                          <a:latin typeface="メイリオ"/>
                          <a:ea typeface="メイリオ"/>
                          <a:cs typeface="メイリオ"/>
                        </a:rPr>
                        <a:t>プロパティ</a:t>
                      </a:r>
                      <a:endParaRPr sz="2000" b="1" dirty="0">
                        <a:latin typeface="メイリオ"/>
                        <a:ea typeface="メイリオ"/>
                        <a:cs typeface="メイリオ"/>
                      </a:endParaRPr>
                    </a:p>
                  </a:txBody>
                  <a:tcPr marL="50800" marR="50800" marT="50800" marB="50800" anchor="ctr" horzOverflow="overflow"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lang="ja-JP" altLang="en-US" sz="2000" b="1" dirty="0">
                          <a:latin typeface="メイリオ"/>
                          <a:ea typeface="メイリオ"/>
                          <a:cs typeface="メイリオ"/>
                        </a:rPr>
                        <a:t>説明</a:t>
                      </a:r>
                      <a:endParaRPr sz="2000" b="1" dirty="0">
                        <a:latin typeface="メイリオ"/>
                        <a:ea typeface="メイリオ"/>
                        <a:cs typeface="メイリオ"/>
                      </a:endParaRPr>
                    </a:p>
                  </a:txBody>
                  <a:tcPr marL="50800" marR="50800" marT="50800" marB="50800" anchor="ctr" horzOverflow="overflow"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8621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lang="en-US" altLang="ja-JP" sz="2000" dirty="0" err="1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  <a:sym typeface="ヒラギノ角ゴ Pro W3"/>
                        </a:rPr>
                        <a:t>enableHighAccuracy</a:t>
                      </a:r>
                      <a:endParaRPr sz="2000" dirty="0">
                        <a:solidFill>
                          <a:srgbClr val="000000"/>
                        </a:solidFill>
                        <a:latin typeface="メイリオ"/>
                        <a:ea typeface="メイリオ"/>
                        <a:cs typeface="メイリオ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lang="ja-JP" altLang="en-US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  <a:sym typeface="ヒラギノ角ゴ Pro W3"/>
                        </a:rPr>
                        <a:t>より高い正確性を求める</a:t>
                      </a:r>
                      <a:r>
                        <a:rPr lang="en-US" altLang="ja-JP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  <a:sym typeface="ヒラギノ角ゴ Pro W3"/>
                        </a:rPr>
                        <a:t>(</a:t>
                      </a:r>
                      <a:r>
                        <a:rPr lang="ja-JP" altLang="en-US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  <a:sym typeface="ヒラギノ角ゴ Pro W3"/>
                        </a:rPr>
                        <a:t>取得時間が遅くなる</a:t>
                      </a:r>
                      <a:r>
                        <a:rPr lang="en-US" altLang="ja-JP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  <a:sym typeface="ヒラギノ角ゴ Pro W3"/>
                        </a:rPr>
                        <a:t>) </a:t>
                      </a:r>
                      <a:r>
                        <a:rPr lang="ja-JP" altLang="en-US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  <a:sym typeface="ヒラギノ角ゴ Pro W3"/>
                        </a:rPr>
                        <a:t>スマフォでは</a:t>
                      </a:r>
                      <a:r>
                        <a:rPr lang="en-US" altLang="ja-JP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  <a:sym typeface="ヒラギノ角ゴ Pro W3"/>
                        </a:rPr>
                        <a:t>GPS</a:t>
                      </a:r>
                      <a:r>
                        <a:rPr lang="ja-JP" altLang="en-US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  <a:sym typeface="ヒラギノ角ゴ Pro W3"/>
                        </a:rPr>
                        <a:t>を利用する（バッテリー消費が早い）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621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timeout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lang="ja-JP" altLang="en-US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タイムアウトまでの時間</a:t>
                      </a:r>
                      <a:r>
                        <a:rPr lang="en-US" altLang="ja-JP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(</a:t>
                      </a:r>
                      <a:r>
                        <a:rPr lang="ja-JP" altLang="en-US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ミリ秒で設定</a:t>
                      </a:r>
                      <a:r>
                        <a:rPr lang="en-US" altLang="ja-JP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,</a:t>
                      </a:r>
                      <a:r>
                        <a:rPr lang="ja-JP" altLang="en-US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 </a:t>
                      </a:r>
                      <a:r>
                        <a:rPr lang="en-US" altLang="ja-JP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1000=1</a:t>
                      </a:r>
                      <a:r>
                        <a:rPr lang="ja-JP" altLang="en-US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秒</a:t>
                      </a:r>
                      <a:r>
                        <a:rPr lang="en-US" altLang="ja-JP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)</a:t>
                      </a:r>
                      <a:endParaRPr sz="2000" dirty="0">
                        <a:solidFill>
                          <a:srgbClr val="000000"/>
                        </a:solidFill>
                        <a:latin typeface="メイリオ"/>
                        <a:ea typeface="メイリオ"/>
                        <a:cs typeface="メイリオ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8621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maximumAge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lang="ja-JP" altLang="en-US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位置情報の有効期限</a:t>
                      </a:r>
                      <a:r>
                        <a:rPr lang="en-US" altLang="ja-JP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(</a:t>
                      </a:r>
                      <a:r>
                        <a:rPr lang="ja-JP" altLang="en-US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ミリ秒で設定</a:t>
                      </a:r>
                      <a:r>
                        <a:rPr lang="en-US" altLang="ja-JP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,</a:t>
                      </a:r>
                      <a:r>
                        <a:rPr lang="ja-JP" altLang="en-US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 </a:t>
                      </a:r>
                      <a:r>
                        <a:rPr lang="en-US" altLang="ja-JP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1000=1</a:t>
                      </a:r>
                      <a:r>
                        <a:rPr lang="ja-JP" altLang="en-US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秒</a:t>
                      </a:r>
                      <a:r>
                        <a:rPr lang="en-US" altLang="ja-JP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)</a:t>
                      </a:r>
                      <a:br>
                        <a:rPr lang="en-US" altLang="ja-JP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</a:br>
                      <a:r>
                        <a:rPr lang="en-US" altLang="ja-JP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0</a:t>
                      </a:r>
                      <a:r>
                        <a:rPr lang="ja-JP" altLang="en-US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を設定すると、毎回新しい位置情報を得る</a:t>
                      </a:r>
                      <a:endParaRPr sz="2000" dirty="0">
                        <a:solidFill>
                          <a:srgbClr val="000000"/>
                        </a:solidFill>
                        <a:latin typeface="メイリオ"/>
                        <a:ea typeface="メイリオ"/>
                        <a:cs typeface="メイリオ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Shape 194"/>
          <p:cNvSpPr/>
          <p:nvPr/>
        </p:nvSpPr>
        <p:spPr>
          <a:xfrm>
            <a:off x="540571" y="5122312"/>
            <a:ext cx="246622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pPr lvl="0">
              <a:defRPr sz="1800"/>
            </a:pPr>
            <a:r>
              <a:rPr sz="2400" dirty="0">
                <a:latin typeface="メイリオ"/>
                <a:ea typeface="メイリオ"/>
                <a:cs typeface="メイリオ"/>
              </a:rPr>
              <a:t>◇  </a:t>
            </a:r>
            <a:r>
              <a:rPr lang="ja-JP" altLang="en-US" sz="2400" dirty="0">
                <a:latin typeface="メイリオ"/>
                <a:ea typeface="メイリオ"/>
                <a:cs typeface="メイリオ"/>
              </a:rPr>
              <a:t>座標取得</a:t>
            </a:r>
            <a:r>
              <a:rPr sz="2400" dirty="0">
                <a:latin typeface="メイリオ"/>
                <a:ea typeface="メイリオ"/>
                <a:cs typeface="メイリオ"/>
              </a:rPr>
              <a:t>失敗</a:t>
            </a:r>
          </a:p>
        </p:txBody>
      </p:sp>
      <p:sp>
        <p:nvSpPr>
          <p:cNvPr id="9" name="Shape 196"/>
          <p:cNvSpPr/>
          <p:nvPr/>
        </p:nvSpPr>
        <p:spPr>
          <a:xfrm>
            <a:off x="1097653" y="5533154"/>
            <a:ext cx="10617200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 sz="1800"/>
            </a:pPr>
            <a:r>
              <a:rPr sz="2400" dirty="0">
                <a:latin typeface="メイリオ"/>
                <a:ea typeface="メイリオ"/>
                <a:cs typeface="メイリオ"/>
              </a:rPr>
              <a:t>失敗時には「</a:t>
            </a:r>
            <a:r>
              <a:rPr sz="2400" dirty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error</a:t>
            </a:r>
            <a:r>
              <a:rPr sz="2400" dirty="0">
                <a:latin typeface="メイリオ"/>
                <a:ea typeface="メイリオ"/>
                <a:cs typeface="メイリオ"/>
              </a:rPr>
              <a:t>」</a:t>
            </a:r>
            <a:r>
              <a:rPr lang="ja-JP" altLang="en-US" sz="2400" dirty="0">
                <a:solidFill>
                  <a:srgbClr val="111111"/>
                </a:solidFill>
                <a:latin typeface="メイリオ"/>
                <a:ea typeface="メイリオ"/>
                <a:cs typeface="メイリオ"/>
              </a:rPr>
              <a:t>オブジェクト</a:t>
            </a:r>
            <a:r>
              <a:rPr sz="2400" dirty="0">
                <a:latin typeface="メイリオ"/>
                <a:ea typeface="メイリオ"/>
                <a:cs typeface="メイリオ"/>
              </a:rPr>
              <a:t>を</a:t>
            </a:r>
            <a:r>
              <a:rPr lang="ja-JP" altLang="en-US" sz="2400" dirty="0">
                <a:latin typeface="メイリオ"/>
                <a:ea typeface="メイリオ"/>
                <a:cs typeface="メイリオ"/>
              </a:rPr>
              <a:t>渡</a:t>
            </a:r>
            <a:r>
              <a:rPr sz="2400" dirty="0">
                <a:latin typeface="メイリオ"/>
                <a:ea typeface="メイリオ"/>
                <a:cs typeface="メイリオ"/>
              </a:rPr>
              <a:t>します</a:t>
            </a:r>
            <a:br>
              <a:rPr sz="2400" dirty="0">
                <a:latin typeface="メイリオ"/>
                <a:ea typeface="メイリオ"/>
                <a:cs typeface="メイリオ"/>
              </a:rPr>
            </a:br>
            <a:r>
              <a:rPr sz="2400" dirty="0">
                <a:latin typeface="メイリオ"/>
                <a:ea typeface="メイリオ"/>
                <a:cs typeface="メイリオ"/>
              </a:rPr>
              <a:t>取得内容は以下の通りで</a:t>
            </a:r>
            <a:r>
              <a:rPr lang="ja-JP" altLang="en-US" sz="2400" dirty="0">
                <a:latin typeface="メイリオ"/>
                <a:ea typeface="メイリオ"/>
                <a:cs typeface="メイリオ"/>
              </a:rPr>
              <a:t>す。</a:t>
            </a:r>
            <a:endParaRPr sz="2400" dirty="0">
              <a:latin typeface="メイリオ"/>
              <a:ea typeface="メイリオ"/>
              <a:cs typeface="メイリオ"/>
            </a:endParaRPr>
          </a:p>
        </p:txBody>
      </p:sp>
      <p:graphicFrame>
        <p:nvGraphicFramePr>
          <p:cNvPr id="10" name="Table 197"/>
          <p:cNvGraphicFramePr/>
          <p:nvPr>
            <p:extLst/>
          </p:nvPr>
        </p:nvGraphicFramePr>
        <p:xfrm>
          <a:off x="1097653" y="6314656"/>
          <a:ext cx="10877468" cy="2535525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3651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5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435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lang="ja-JP" altLang="en-US" sz="2400" dirty="0"/>
                        <a:t>プロパティ</a:t>
                      </a:r>
                      <a:endParaRPr sz="24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lang="ja-JP" altLang="en-US" sz="2400" dirty="0"/>
                        <a:t>説明</a:t>
                      </a:r>
                      <a:endParaRPr sz="24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3377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lang="en-US" altLang="ja-JP" sz="2000" dirty="0" err="1">
                          <a:solidFill>
                            <a:srgbClr val="FF0000"/>
                          </a:solidFill>
                          <a:latin typeface="メイリオ"/>
                          <a:ea typeface="メイリオ"/>
                          <a:cs typeface="メイリオ"/>
                          <a:sym typeface="ヒラギノ角ゴ Pro W3"/>
                        </a:rPr>
                        <a:t>error</a:t>
                      </a:r>
                      <a:r>
                        <a:rPr lang="en-US" altLang="ja-JP" sz="2000" dirty="0" err="1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  <a:sym typeface="ヒラギノ角ゴ Pro W3"/>
                        </a:rPr>
                        <a:t>.code</a:t>
                      </a:r>
                      <a:endParaRPr lang="en-US" altLang="ja-JP" sz="2000" dirty="0">
                        <a:solidFill>
                          <a:srgbClr val="000000"/>
                        </a:solidFill>
                        <a:latin typeface="メイリオ"/>
                        <a:ea typeface="メイリオ"/>
                        <a:cs typeface="メイリオ"/>
                        <a:sym typeface="ヒラギノ角ゴ Pro W3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lang="ja-JP" alt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メイリオ"/>
                          <a:ea typeface="メイリオ"/>
                          <a:cs typeface="メイリオ"/>
                          <a:sym typeface="ヒラギノ角ゴ Pro W3"/>
                        </a:rPr>
                        <a:t>エラーコード（数値）</a:t>
                      </a:r>
                      <a:r>
                        <a:rPr lang="ja-JP" altLang="en-US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  <a:sym typeface="ヒラギノ角ゴ Pro W3"/>
                        </a:rPr>
                        <a:t>
</a:t>
                      </a:r>
                      <a:r>
                        <a:rPr lang="en-US" altLang="ja-JP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  <a:sym typeface="ヒラギノ角ゴ Pro W3"/>
                        </a:rPr>
                        <a:t>1.</a:t>
                      </a:r>
                      <a:r>
                        <a:rPr lang="ja-JP" altLang="en-US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  <a:sym typeface="ヒラギノ角ゴ Pro W3"/>
                        </a:rPr>
                        <a:t>位置情報の取得が許可されていない
</a:t>
                      </a:r>
                      <a:r>
                        <a:rPr lang="en-US" altLang="ja-JP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  <a:sym typeface="ヒラギノ角ゴ Pro W3"/>
                        </a:rPr>
                        <a:t>2.</a:t>
                      </a:r>
                      <a:r>
                        <a:rPr lang="ja-JP" altLang="en-US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  <a:sym typeface="ヒラギノ角ゴ Pro W3"/>
                        </a:rPr>
                        <a:t>位置情報の取得が利用できない
</a:t>
                      </a:r>
                      <a:r>
                        <a:rPr lang="en-US" altLang="ja-JP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  <a:sym typeface="ヒラギノ角ゴ Pro W3"/>
                        </a:rPr>
                        <a:t>3.</a:t>
                      </a:r>
                      <a:r>
                        <a:rPr lang="ja-JP" altLang="en-US"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  <a:sym typeface="ヒラギノ角ゴ Pro W3"/>
                        </a:rPr>
                        <a:t>タイムアウト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365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sz="2000" dirty="0">
                          <a:solidFill>
                            <a:srgbClr val="FF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error</a:t>
                      </a:r>
                      <a:r>
                        <a:rPr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.message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</a:pPr>
                      <a:r>
                        <a:rPr sz="2000" dirty="0">
                          <a:solidFill>
                            <a:srgbClr val="000000"/>
                          </a:solidFill>
                          <a:latin typeface="メイリオ"/>
                          <a:ea typeface="メイリオ"/>
                          <a:cs typeface="メイリオ"/>
                        </a:rPr>
                        <a:t>エラーメッセージ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04897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1975251" y="4551842"/>
            <a:ext cx="8300304" cy="1744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7998" tIns="89087" rIns="127998" bIns="63999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ja-JP" altLang="en-US" dirty="0"/>
          </a:p>
        </p:txBody>
      </p:sp>
      <p:sp>
        <p:nvSpPr>
          <p:cNvPr id="4" name="Shape 162"/>
          <p:cNvSpPr txBox="1">
            <a:spLocks/>
          </p:cNvSpPr>
          <p:nvPr/>
        </p:nvSpPr>
        <p:spPr>
          <a:xfrm>
            <a:off x="1270001" y="2997199"/>
            <a:ext cx="10464801" cy="3298916"/>
          </a:xfrm>
          <a:prstGeom prst="rect">
            <a:avLst/>
          </a:prstGeom>
          <a:solidFill>
            <a:srgbClr val="1395E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000" kern="1200" spc="-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800"/>
            </a:pPr>
            <a:r>
              <a:rPr lang="ja-JP" altLang="en-US" sz="6300" dirty="0">
                <a:latin typeface="メイリオ"/>
                <a:ea typeface="メイリオ"/>
                <a:cs typeface="メイリオ"/>
              </a:rPr>
              <a:t>まずは</a:t>
            </a:r>
            <a:r>
              <a:rPr lang="en-US" altLang="ja-JP" sz="6300" dirty="0" err="1">
                <a:latin typeface="メイリオ"/>
                <a:ea typeface="メイリオ"/>
                <a:cs typeface="メイリオ"/>
              </a:rPr>
              <a:t>MapsKey</a:t>
            </a:r>
            <a:r>
              <a:rPr lang="ja-JP" altLang="en-US" sz="6300" dirty="0">
                <a:latin typeface="メイリオ"/>
                <a:ea typeface="メイリオ"/>
                <a:cs typeface="メイリオ"/>
              </a:rPr>
              <a:t>取得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CAF9E1-5F86-AB4B-84FE-03354BF0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76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7"/>
          <p:cNvSpPr txBox="1">
            <a:spLocks/>
          </p:cNvSpPr>
          <p:nvPr/>
        </p:nvSpPr>
        <p:spPr>
          <a:xfrm>
            <a:off x="495300" y="474330"/>
            <a:ext cx="9904570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ja-JP" altLang="en-US" sz="3400">
                <a:latin typeface="メイリオ"/>
                <a:ea typeface="メイリオ"/>
                <a:cs typeface="メイリオ"/>
              </a:rPr>
              <a:t>１．</a:t>
            </a:r>
            <a:r>
              <a:rPr lang="en-US" altLang="ja-JP" sz="3400" dirty="0">
                <a:latin typeface="メイリオ"/>
                <a:ea typeface="メイリオ"/>
                <a:cs typeface="メイリオ"/>
              </a:rPr>
              <a:t>Maps</a:t>
            </a:r>
            <a:r>
              <a:rPr lang="ja-JP" altLang="en-US" sz="3400">
                <a:latin typeface="メイリオ"/>
                <a:ea typeface="メイリオ"/>
                <a:cs typeface="メイリオ"/>
              </a:rPr>
              <a:t> </a:t>
            </a:r>
            <a:r>
              <a:rPr lang="en-US" altLang="ja-JP" sz="3400" dirty="0">
                <a:latin typeface="メイリオ"/>
                <a:ea typeface="メイリオ"/>
                <a:cs typeface="メイリオ"/>
              </a:rPr>
              <a:t>API Key</a:t>
            </a:r>
            <a:r>
              <a:rPr lang="ja-JP" altLang="en-US" sz="3400" dirty="0">
                <a:latin typeface="メイリオ"/>
                <a:ea typeface="メイリオ"/>
                <a:cs typeface="メイリオ"/>
              </a:rPr>
              <a:t>取得</a:t>
            </a:r>
          </a:p>
        </p:txBody>
      </p:sp>
      <p:sp>
        <p:nvSpPr>
          <p:cNvPr id="5" name="正方形/長方形 4">
            <a:hlinkClick r:id="rId3"/>
          </p:cNvPr>
          <p:cNvSpPr/>
          <p:nvPr/>
        </p:nvSpPr>
        <p:spPr>
          <a:xfrm>
            <a:off x="4846941" y="382042"/>
            <a:ext cx="7954659" cy="654536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>
              <a:defRPr/>
            </a:pPr>
            <a:r>
              <a:rPr lang="en-US" altLang="ja-JP" sz="3400" u="sng" dirty="0">
                <a:solidFill>
                  <a:srgbClr val="0070C0"/>
                </a:solidFill>
                <a:latin typeface="メイリオ"/>
                <a:ea typeface="メイリオ"/>
                <a:cs typeface="メイリオ"/>
              </a:rPr>
              <a:t>https://</a:t>
            </a:r>
            <a:r>
              <a:rPr lang="en-US" altLang="ja-JP" sz="3400" u="sng" dirty="0" err="1">
                <a:solidFill>
                  <a:srgbClr val="0070C0"/>
                </a:solidFill>
                <a:latin typeface="メイリオ"/>
                <a:ea typeface="メイリオ"/>
                <a:cs typeface="メイリオ"/>
              </a:rPr>
              <a:t>www.bingmapsportal.com</a:t>
            </a:r>
            <a:endParaRPr lang="en-US" altLang="ja-JP" sz="3400" u="sng" dirty="0">
              <a:solidFill>
                <a:srgbClr val="0070C0"/>
              </a:solidFill>
              <a:latin typeface="メイリオ"/>
              <a:ea typeface="メイリオ"/>
              <a:cs typeface="メイリオ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F6F134B-D6ED-D046-A45D-A07AFC2B5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163" y="1122030"/>
            <a:ext cx="10665239" cy="7271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7833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01489A7-4208-1D40-83F4-34AE17A1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0" y="4603750"/>
            <a:ext cx="469900" cy="5461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7325378-CD74-9D4A-8C74-D0177ED1E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66" y="829543"/>
            <a:ext cx="11992131" cy="7980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hape 167">
            <a:extLst>
              <a:ext uri="{FF2B5EF4-FFF2-40B4-BE49-F238E27FC236}">
                <a16:creationId xmlns:a16="http://schemas.microsoft.com/office/drawing/2014/main" id="{9B281DD3-4484-9747-B4C8-BCAC819EF7FE}"/>
              </a:ext>
            </a:extLst>
          </p:cNvPr>
          <p:cNvSpPr txBox="1">
            <a:spLocks/>
          </p:cNvSpPr>
          <p:nvPr/>
        </p:nvSpPr>
        <p:spPr>
          <a:xfrm>
            <a:off x="539645" y="288523"/>
            <a:ext cx="11992131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ja-JP" altLang="en-US" sz="3400">
                <a:latin typeface="メイリオ"/>
                <a:ea typeface="メイリオ"/>
                <a:cs typeface="メイリオ"/>
              </a:rPr>
              <a:t>２．</a:t>
            </a:r>
            <a:r>
              <a:rPr lang="en-US" altLang="ja-JP" sz="3400" dirty="0" err="1">
                <a:latin typeface="メイリオ"/>
                <a:ea typeface="メイリオ"/>
                <a:cs typeface="メイリオ"/>
              </a:rPr>
              <a:t>SignIn</a:t>
            </a:r>
            <a:r>
              <a:rPr lang="ja-JP" altLang="en-US" sz="3400">
                <a:latin typeface="メイリオ"/>
                <a:ea typeface="メイリオ"/>
                <a:cs typeface="メイリオ"/>
              </a:rPr>
              <a:t> </a:t>
            </a:r>
            <a:r>
              <a:rPr lang="en-US" altLang="ja-JP" sz="3400" dirty="0">
                <a:latin typeface="メイリオ"/>
                <a:ea typeface="メイリオ"/>
                <a:cs typeface="メイリオ"/>
              </a:rPr>
              <a:t>or </a:t>
            </a:r>
            <a:r>
              <a:rPr lang="en-US" altLang="ja-JP" sz="3400" dirty="0" err="1">
                <a:latin typeface="メイリオ"/>
                <a:ea typeface="メイリオ"/>
                <a:cs typeface="メイリオ"/>
              </a:rPr>
              <a:t>CreateOne</a:t>
            </a:r>
            <a:r>
              <a:rPr lang="en-US" altLang="ja-JP" sz="3400" dirty="0">
                <a:latin typeface="メイリオ"/>
                <a:ea typeface="メイリオ"/>
                <a:cs typeface="メイリオ"/>
              </a:rPr>
              <a:t>!</a:t>
            </a:r>
            <a:endParaRPr lang="ja-JP" altLang="en-US" sz="34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EBE472-ABCC-D84B-81FE-3444A999962E}"/>
              </a:ext>
            </a:extLst>
          </p:cNvPr>
          <p:cNvSpPr txBox="1"/>
          <p:nvPr/>
        </p:nvSpPr>
        <p:spPr>
          <a:xfrm>
            <a:off x="3915065" y="7872013"/>
            <a:ext cx="768672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1" i="0" u="none" strike="noStrike" cap="none" spc="0" normalizeH="0" baseline="0">
                <a:ln w="12700">
                  <a:solidFill>
                    <a:schemeClr val="bg1"/>
                  </a:solidFill>
                </a:ln>
                <a:solidFill>
                  <a:srgbClr val="378AF7"/>
                </a:solidFill>
                <a:effectLst/>
                <a:uFillTx/>
                <a:latin typeface="+mn-lt"/>
                <a:ea typeface="+mn-ea"/>
                <a:cs typeface="+mn-cs"/>
                <a:sym typeface="ヒラギノ角ゴ Pro W3"/>
              </a:rPr>
              <a:t>自分の持っているメールアドレスで登録可能</a:t>
            </a:r>
          </a:p>
        </p:txBody>
      </p:sp>
    </p:spTree>
    <p:extLst>
      <p:ext uri="{BB962C8B-B14F-4D97-AF65-F5344CB8AC3E}">
        <p14:creationId xmlns:p14="http://schemas.microsoft.com/office/powerpoint/2010/main" val="3329627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7">
            <a:extLst>
              <a:ext uri="{FF2B5EF4-FFF2-40B4-BE49-F238E27FC236}">
                <a16:creationId xmlns:a16="http://schemas.microsoft.com/office/drawing/2014/main" id="{21BCF49B-F0E4-F34A-98C7-8F03C40C5681}"/>
              </a:ext>
            </a:extLst>
          </p:cNvPr>
          <p:cNvSpPr txBox="1">
            <a:spLocks/>
          </p:cNvSpPr>
          <p:nvPr/>
        </p:nvSpPr>
        <p:spPr>
          <a:xfrm>
            <a:off x="3376535" y="3778483"/>
            <a:ext cx="8922146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ja-JP" altLang="en-US" sz="3400">
                <a:latin typeface="メイリオ"/>
                <a:ea typeface="メイリオ"/>
                <a:cs typeface="メイリオ"/>
              </a:rPr>
              <a:t>アカウントを持ってない人はこちら</a:t>
            </a:r>
            <a:endParaRPr lang="en-US" altLang="ja-JP" sz="3400" dirty="0">
              <a:latin typeface="メイリオ"/>
              <a:ea typeface="メイリオ"/>
              <a:cs typeface="メイリオ"/>
            </a:endParaRPr>
          </a:p>
          <a:p>
            <a:pPr>
              <a:defRPr sz="1800"/>
            </a:pPr>
            <a:endParaRPr lang="en-US" altLang="ja-JP" sz="3400" dirty="0">
              <a:latin typeface="メイリオ"/>
              <a:ea typeface="メイリオ"/>
              <a:cs typeface="メイリオ"/>
            </a:endParaRPr>
          </a:p>
          <a:p>
            <a:pPr>
              <a:defRPr sz="1800"/>
            </a:pPr>
            <a:endParaRPr lang="en-US" altLang="ja-JP" sz="3400" dirty="0">
              <a:latin typeface="メイリオ"/>
              <a:ea typeface="メイリオ"/>
              <a:cs typeface="メイリオ"/>
            </a:endParaRPr>
          </a:p>
          <a:p>
            <a:pPr>
              <a:defRPr sz="1800"/>
            </a:pPr>
            <a:endParaRPr lang="ja-JP" altLang="en-US" sz="34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531759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94FCB26-023B-2D47-B1E5-865BDC937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99" r="11589"/>
          <a:stretch/>
        </p:blipFill>
        <p:spPr>
          <a:xfrm>
            <a:off x="187654" y="1430037"/>
            <a:ext cx="6121706" cy="624558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C84093D-54D7-984C-9BFB-41913E15C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03" r="11911"/>
          <a:stretch/>
        </p:blipFill>
        <p:spPr>
          <a:xfrm>
            <a:off x="6598920" y="1430037"/>
            <a:ext cx="6080759" cy="6245581"/>
          </a:xfrm>
          <a:prstGeom prst="rect">
            <a:avLst/>
          </a:prstGeom>
        </p:spPr>
      </p:pic>
      <p:sp>
        <p:nvSpPr>
          <p:cNvPr id="4" name="Shape 167">
            <a:extLst>
              <a:ext uri="{FF2B5EF4-FFF2-40B4-BE49-F238E27FC236}">
                <a16:creationId xmlns:a16="http://schemas.microsoft.com/office/drawing/2014/main" id="{2A09D476-5724-CB47-80ED-14F660D63823}"/>
              </a:ext>
            </a:extLst>
          </p:cNvPr>
          <p:cNvSpPr txBox="1">
            <a:spLocks/>
          </p:cNvSpPr>
          <p:nvPr/>
        </p:nvSpPr>
        <p:spPr>
          <a:xfrm>
            <a:off x="313294" y="486643"/>
            <a:ext cx="11992131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ja-JP" altLang="en-US" sz="3400">
                <a:latin typeface="メイリオ"/>
                <a:ea typeface="メイリオ"/>
                <a:cs typeface="メイリオ"/>
              </a:rPr>
              <a:t>アカウントを持ってない人はこちら（登録作業１）</a:t>
            </a:r>
            <a:endParaRPr lang="ja-JP" altLang="en-US" sz="34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FBBDB09E-190A-F146-8EED-4C8EA72E80A1}"/>
              </a:ext>
            </a:extLst>
          </p:cNvPr>
          <p:cNvSpPr/>
          <p:nvPr/>
        </p:nvSpPr>
        <p:spPr>
          <a:xfrm>
            <a:off x="5730240" y="4251960"/>
            <a:ext cx="1645920" cy="109728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80000" tIns="180000" rIns="180000" bIns="180000" rtlCol="0" anchor="t" anchorCtr="0">
            <a:spAutoFit/>
          </a:bodyPr>
          <a:lstStyle/>
          <a:p>
            <a:pPr algn="l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7059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11C5B01-27E2-714F-928F-3E711978A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31" r="12923"/>
          <a:stretch/>
        </p:blipFill>
        <p:spPr>
          <a:xfrm>
            <a:off x="274321" y="1233993"/>
            <a:ext cx="5958840" cy="646354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4B46355-2294-614C-BC21-1F4356A0F9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18" r="13456"/>
          <a:stretch/>
        </p:blipFill>
        <p:spPr>
          <a:xfrm>
            <a:off x="6522720" y="1237121"/>
            <a:ext cx="6111240" cy="6464327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F31CEB88-ADBE-5144-8D1E-550BCADF028C}"/>
              </a:ext>
            </a:extLst>
          </p:cNvPr>
          <p:cNvSpPr/>
          <p:nvPr/>
        </p:nvSpPr>
        <p:spPr>
          <a:xfrm>
            <a:off x="5730240" y="4251960"/>
            <a:ext cx="1645920" cy="109728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80000" tIns="180000" rIns="180000" bIns="180000" rtlCol="0" anchor="t" anchorCtr="0">
            <a:spAutoFit/>
          </a:bodyPr>
          <a:lstStyle/>
          <a:p>
            <a:pPr algn="l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Shape 167">
            <a:extLst>
              <a:ext uri="{FF2B5EF4-FFF2-40B4-BE49-F238E27FC236}">
                <a16:creationId xmlns:a16="http://schemas.microsoft.com/office/drawing/2014/main" id="{8960E47C-09A5-0640-8E87-3FC72712D8BD}"/>
              </a:ext>
            </a:extLst>
          </p:cNvPr>
          <p:cNvSpPr txBox="1">
            <a:spLocks/>
          </p:cNvSpPr>
          <p:nvPr/>
        </p:nvSpPr>
        <p:spPr>
          <a:xfrm>
            <a:off x="313294" y="486643"/>
            <a:ext cx="11992131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ja-JP" altLang="en-US" sz="3400">
                <a:latin typeface="メイリオ"/>
                <a:ea typeface="メイリオ"/>
                <a:cs typeface="メイリオ"/>
              </a:rPr>
              <a:t>アカウントを持ってない人はこちら（登録作業２）</a:t>
            </a:r>
            <a:endParaRPr lang="ja-JP" altLang="en-US" sz="34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036164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2690270-490C-9347-9325-A104EC4FF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3" r="11259"/>
          <a:stretch/>
        </p:blipFill>
        <p:spPr>
          <a:xfrm>
            <a:off x="274320" y="1528978"/>
            <a:ext cx="5928360" cy="592338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4EE2310-B95A-C646-8D81-20915E37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1" y="1532405"/>
            <a:ext cx="6299200" cy="5919953"/>
          </a:xfrm>
          <a:prstGeom prst="rect">
            <a:avLst/>
          </a:prstGeom>
        </p:spPr>
      </p:pic>
      <p:sp>
        <p:nvSpPr>
          <p:cNvPr id="5" name="右矢印 4">
            <a:extLst>
              <a:ext uri="{FF2B5EF4-FFF2-40B4-BE49-F238E27FC236}">
                <a16:creationId xmlns:a16="http://schemas.microsoft.com/office/drawing/2014/main" id="{2917D945-3186-C14C-958F-CC8050D4491C}"/>
              </a:ext>
            </a:extLst>
          </p:cNvPr>
          <p:cNvSpPr/>
          <p:nvPr/>
        </p:nvSpPr>
        <p:spPr>
          <a:xfrm>
            <a:off x="5730240" y="4251960"/>
            <a:ext cx="1645920" cy="109728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80000" tIns="180000" rIns="180000" bIns="180000" rtlCol="0" anchor="t" anchorCtr="0">
            <a:spAutoFit/>
          </a:bodyPr>
          <a:lstStyle/>
          <a:p>
            <a:pPr algn="l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Shape 167">
            <a:extLst>
              <a:ext uri="{FF2B5EF4-FFF2-40B4-BE49-F238E27FC236}">
                <a16:creationId xmlns:a16="http://schemas.microsoft.com/office/drawing/2014/main" id="{87DB5882-036E-8341-A53F-861063010574}"/>
              </a:ext>
            </a:extLst>
          </p:cNvPr>
          <p:cNvSpPr txBox="1">
            <a:spLocks/>
          </p:cNvSpPr>
          <p:nvPr/>
        </p:nvSpPr>
        <p:spPr>
          <a:xfrm>
            <a:off x="313294" y="486643"/>
            <a:ext cx="11992131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ja-JP" altLang="en-US" sz="3400">
                <a:latin typeface="メイリオ"/>
                <a:ea typeface="メイリオ"/>
                <a:cs typeface="メイリオ"/>
              </a:rPr>
              <a:t>アカウントを持ってない人はこちら（登録作業３）</a:t>
            </a:r>
            <a:endParaRPr lang="ja-JP" altLang="en-US" sz="34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802227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7"/>
          <p:cNvSpPr txBox="1">
            <a:spLocks/>
          </p:cNvSpPr>
          <p:nvPr/>
        </p:nvSpPr>
        <p:spPr>
          <a:xfrm>
            <a:off x="495300" y="474330"/>
            <a:ext cx="9904570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ja-JP" altLang="en-US" sz="3400">
                <a:latin typeface="メイリオ"/>
                <a:ea typeface="メイリオ"/>
                <a:cs typeface="メイリオ"/>
              </a:rPr>
              <a:t>  </a:t>
            </a:r>
            <a:r>
              <a:rPr lang="en-US" altLang="ja-JP" sz="3400" dirty="0" err="1">
                <a:latin typeface="メイリオ"/>
                <a:ea typeface="メイリオ"/>
                <a:cs typeface="メイリオ"/>
              </a:rPr>
              <a:t>SiginIn</a:t>
            </a:r>
            <a:r>
              <a:rPr lang="ja-JP" altLang="en-US" sz="3400">
                <a:latin typeface="メイリオ"/>
                <a:ea typeface="メイリオ"/>
                <a:cs typeface="メイリオ"/>
              </a:rPr>
              <a:t>しましょう！</a:t>
            </a:r>
            <a:endParaRPr lang="ja-JP" altLang="en-US" sz="34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5" name="正方形/長方形 4">
            <a:hlinkClick r:id="rId3"/>
          </p:cNvPr>
          <p:cNvSpPr/>
          <p:nvPr/>
        </p:nvSpPr>
        <p:spPr>
          <a:xfrm>
            <a:off x="4557381" y="406534"/>
            <a:ext cx="7954659" cy="654536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>
              <a:defRPr/>
            </a:pPr>
            <a:r>
              <a:rPr lang="en-US" altLang="ja-JP" sz="3400" u="sng" dirty="0">
                <a:solidFill>
                  <a:srgbClr val="0070C0"/>
                </a:solidFill>
                <a:latin typeface="メイリオ"/>
                <a:ea typeface="メイリオ"/>
                <a:cs typeface="メイリオ"/>
              </a:rPr>
              <a:t>https://</a:t>
            </a:r>
            <a:r>
              <a:rPr lang="en-US" altLang="ja-JP" sz="3400" u="sng" dirty="0" err="1">
                <a:solidFill>
                  <a:srgbClr val="0070C0"/>
                </a:solidFill>
                <a:latin typeface="メイリオ"/>
                <a:ea typeface="メイリオ"/>
                <a:cs typeface="メイリオ"/>
              </a:rPr>
              <a:t>www.bingmapsportal.com</a:t>
            </a:r>
            <a:endParaRPr lang="en-US" altLang="ja-JP" sz="3400" u="sng" dirty="0">
              <a:solidFill>
                <a:srgbClr val="0070C0"/>
              </a:solidFill>
              <a:latin typeface="メイリオ"/>
              <a:ea typeface="メイリオ"/>
              <a:cs typeface="メイリオ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F6F134B-D6ED-D046-A45D-A07AFC2B5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163" y="1122030"/>
            <a:ext cx="10665239" cy="7271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937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1975251" y="4551842"/>
            <a:ext cx="8300304" cy="1744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7998" tIns="89087" rIns="127998" bIns="63999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ja-JP" altLang="en-US" dirty="0"/>
          </a:p>
        </p:txBody>
      </p:sp>
      <p:sp>
        <p:nvSpPr>
          <p:cNvPr id="4" name="Shape 162"/>
          <p:cNvSpPr txBox="1">
            <a:spLocks/>
          </p:cNvSpPr>
          <p:nvPr/>
        </p:nvSpPr>
        <p:spPr>
          <a:xfrm>
            <a:off x="1270001" y="2997199"/>
            <a:ext cx="10464801" cy="3298916"/>
          </a:xfrm>
          <a:prstGeom prst="rect">
            <a:avLst/>
          </a:prstGeom>
          <a:solidFill>
            <a:srgbClr val="46A6E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000" kern="1200" spc="-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800"/>
            </a:pPr>
            <a:r>
              <a:rPr lang="ja-JP" altLang="en-US" sz="6300" dirty="0">
                <a:latin typeface="Meiryo" panose="020B0604030504040204" pitchFamily="34" charset="-128"/>
                <a:ea typeface="Meiryo" panose="020B0604030504040204" pitchFamily="34" charset="-128"/>
                <a:cs typeface="メイリオ"/>
              </a:rPr>
              <a:t>地図に関するクイズ</a:t>
            </a:r>
          </a:p>
        </p:txBody>
      </p:sp>
    </p:spTree>
    <p:extLst>
      <p:ext uri="{BB962C8B-B14F-4D97-AF65-F5344CB8AC3E}">
        <p14:creationId xmlns:p14="http://schemas.microsoft.com/office/powerpoint/2010/main" val="671614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7">
            <a:extLst>
              <a:ext uri="{FF2B5EF4-FFF2-40B4-BE49-F238E27FC236}">
                <a16:creationId xmlns:a16="http://schemas.microsoft.com/office/drawing/2014/main" id="{21BCF49B-F0E4-F34A-98C7-8F03C40C5681}"/>
              </a:ext>
            </a:extLst>
          </p:cNvPr>
          <p:cNvSpPr txBox="1">
            <a:spLocks/>
          </p:cNvSpPr>
          <p:nvPr/>
        </p:nvSpPr>
        <p:spPr>
          <a:xfrm>
            <a:off x="3376535" y="3778483"/>
            <a:ext cx="8922146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ja-JP" altLang="en-US" sz="3400">
                <a:latin typeface="メイリオ"/>
                <a:ea typeface="メイリオ"/>
                <a:cs typeface="メイリオ"/>
              </a:rPr>
              <a:t>アカウントを持っている人はこちら</a:t>
            </a:r>
            <a:endParaRPr lang="en-US" altLang="ja-JP" sz="3400" dirty="0">
              <a:latin typeface="メイリオ"/>
              <a:ea typeface="メイリオ"/>
              <a:cs typeface="メイリオ"/>
            </a:endParaRPr>
          </a:p>
          <a:p>
            <a:pPr>
              <a:defRPr sz="1800"/>
            </a:pPr>
            <a:endParaRPr lang="en-US" altLang="ja-JP" sz="3400" dirty="0">
              <a:latin typeface="メイリオ"/>
              <a:ea typeface="メイリオ"/>
              <a:cs typeface="メイリオ"/>
            </a:endParaRPr>
          </a:p>
          <a:p>
            <a:pPr>
              <a:defRPr sz="1800"/>
            </a:pPr>
            <a:endParaRPr lang="en-US" altLang="ja-JP" sz="3400" dirty="0">
              <a:latin typeface="メイリオ"/>
              <a:ea typeface="メイリオ"/>
              <a:cs typeface="メイリオ"/>
            </a:endParaRPr>
          </a:p>
          <a:p>
            <a:pPr>
              <a:defRPr sz="1800"/>
            </a:pPr>
            <a:endParaRPr lang="ja-JP" altLang="en-US" sz="34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443361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C72184-B547-2E4B-B38E-0A602519E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20" y="1282700"/>
            <a:ext cx="12509500" cy="551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hape 167">
            <a:extLst>
              <a:ext uri="{FF2B5EF4-FFF2-40B4-BE49-F238E27FC236}">
                <a16:creationId xmlns:a16="http://schemas.microsoft.com/office/drawing/2014/main" id="{C6D9A94A-08EC-644B-8253-45511F21BF66}"/>
              </a:ext>
            </a:extLst>
          </p:cNvPr>
          <p:cNvSpPr txBox="1">
            <a:spLocks/>
          </p:cNvSpPr>
          <p:nvPr/>
        </p:nvSpPr>
        <p:spPr>
          <a:xfrm>
            <a:off x="539645" y="288523"/>
            <a:ext cx="11992131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ja-JP" altLang="en-US" sz="3400">
                <a:latin typeface="メイリオ"/>
                <a:ea typeface="メイリオ"/>
                <a:cs typeface="メイリオ"/>
              </a:rPr>
              <a:t>３．初めて</a:t>
            </a:r>
            <a:r>
              <a:rPr lang="en-US" altLang="ja-JP" sz="3400" dirty="0" err="1">
                <a:latin typeface="メイリオ"/>
                <a:ea typeface="メイリオ"/>
                <a:cs typeface="メイリオ"/>
              </a:rPr>
              <a:t>SignIn</a:t>
            </a:r>
            <a:r>
              <a:rPr lang="ja-JP" altLang="en-US" sz="3400">
                <a:latin typeface="メイリオ"/>
                <a:ea typeface="メイリオ"/>
                <a:cs typeface="メイリオ"/>
              </a:rPr>
              <a:t>した画面</a:t>
            </a:r>
            <a:endParaRPr lang="ja-JP" altLang="en-US" sz="34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500686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B248722-8B26-FB4E-A68E-8F614A972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53" b="1843"/>
          <a:stretch/>
        </p:blipFill>
        <p:spPr>
          <a:xfrm>
            <a:off x="5852160" y="475213"/>
            <a:ext cx="6985000" cy="821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hape 167">
            <a:extLst>
              <a:ext uri="{FF2B5EF4-FFF2-40B4-BE49-F238E27FC236}">
                <a16:creationId xmlns:a16="http://schemas.microsoft.com/office/drawing/2014/main" id="{B7C41F21-6C58-E948-8491-ED54A6D69D79}"/>
              </a:ext>
            </a:extLst>
          </p:cNvPr>
          <p:cNvSpPr txBox="1">
            <a:spLocks/>
          </p:cNvSpPr>
          <p:nvPr/>
        </p:nvSpPr>
        <p:spPr>
          <a:xfrm>
            <a:off x="539645" y="288523"/>
            <a:ext cx="11992131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ja-JP" altLang="en-US" sz="3400">
                <a:latin typeface="メイリオ"/>
                <a:ea typeface="メイリオ"/>
                <a:cs typeface="メイリオ"/>
              </a:rPr>
              <a:t>４．アカウントの登録</a:t>
            </a:r>
            <a:endParaRPr lang="ja-JP" altLang="en-US" sz="34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3D023C-E0DC-C049-8603-BD5844DBD48C}"/>
              </a:ext>
            </a:extLst>
          </p:cNvPr>
          <p:cNvSpPr/>
          <p:nvPr/>
        </p:nvSpPr>
        <p:spPr>
          <a:xfrm>
            <a:off x="207696" y="1260073"/>
            <a:ext cx="5812104" cy="4962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52400" algn="l">
              <a:lnSpc>
                <a:spcPct val="200000"/>
              </a:lnSpc>
            </a:pPr>
            <a:r>
              <a:rPr lang="ja-JP" altLang="ja-JP" sz="1400" b="1"/>
              <a:t>この画面は初めてアカウントを発行するとき</a:t>
            </a:r>
            <a:r>
              <a:rPr lang="ja-JP" altLang="en-US" sz="1400" b="1"/>
              <a:t>最初に</a:t>
            </a:r>
            <a:r>
              <a:rPr lang="ja-JP" altLang="ja-JP" sz="1400" b="1"/>
              <a:t>表示されます</a:t>
            </a:r>
            <a:r>
              <a:rPr lang="ja-JP" altLang="en-US" sz="1400" b="1"/>
              <a:t>。</a:t>
            </a:r>
            <a:endParaRPr lang="en-US" altLang="ja-JP" sz="1400" b="1" dirty="0"/>
          </a:p>
          <a:p>
            <a:pPr indent="152400" algn="l">
              <a:lnSpc>
                <a:spcPct val="200000"/>
              </a:lnSpc>
            </a:pPr>
            <a:endParaRPr lang="en-US" altLang="ja-JP" sz="1400" b="1" kern="100" dirty="0">
              <a:latin typeface="Century" panose="02040604050505020304" pitchFamily="18" charset="0"/>
              <a:ea typeface="メイリオ" panose="020B0604030504040204" pitchFamily="34" charset="-128"/>
              <a:cs typeface="Arial" panose="020B0604020202020204" pitchFamily="34" charset="0"/>
            </a:endParaRPr>
          </a:p>
          <a:p>
            <a:pPr indent="152400" algn="l">
              <a:lnSpc>
                <a:spcPct val="200000"/>
              </a:lnSpc>
              <a:spcAft>
                <a:spcPts val="0"/>
              </a:spcAft>
            </a:pPr>
            <a:r>
              <a:rPr lang="ja-JP" altLang="ja-JP" sz="1400" b="1" kern="100">
                <a:latin typeface="Century" panose="02040604050505020304" pitchFamily="18" charset="0"/>
                <a:ea typeface="メイリオ" panose="020B0604030504040204" pitchFamily="34" charset="-128"/>
                <a:cs typeface="Arial" panose="020B0604020202020204" pitchFamily="34" charset="0"/>
              </a:rPr>
              <a:t>この画面での必須項目は以下です（その他は省略可）</a:t>
            </a:r>
            <a:endParaRPr lang="en-US" altLang="ja-JP" sz="1400" b="1" kern="100" dirty="0">
              <a:latin typeface="メイリオ" panose="020B0604030504040204" pitchFamily="34" charset="-128"/>
              <a:ea typeface="ＭＳ 明朝" panose="02020609040205080304" pitchFamily="49" charset="-128"/>
              <a:cs typeface="Arial" panose="020B0604020202020204" pitchFamily="34" charset="0"/>
            </a:endParaRPr>
          </a:p>
          <a:p>
            <a:pPr indent="152400" algn="l">
              <a:lnSpc>
                <a:spcPct val="200000"/>
              </a:lnSpc>
              <a:spcAft>
                <a:spcPts val="0"/>
              </a:spcAft>
            </a:pPr>
            <a:r>
              <a:rPr lang="en-US" altLang="ja-JP" sz="1400" b="1" kern="100" dirty="0">
                <a:latin typeface="メイリオ" panose="020B0604030504040204" pitchFamily="34" charset="-128"/>
                <a:ea typeface="ＭＳ 明朝" panose="02020609040205080304" pitchFamily="49" charset="-128"/>
                <a:cs typeface="Arial" panose="020B0604020202020204" pitchFamily="34" charset="0"/>
              </a:rPr>
              <a:t>========================</a:t>
            </a:r>
            <a:endParaRPr lang="ja-JP" altLang="ja-JP" sz="2000" b="1" kern="100">
              <a:latin typeface="Century" panose="02040604050505020304" pitchFamily="18" charset="0"/>
              <a:ea typeface="ＭＳ 明朝" panose="02020609040205080304" pitchFamily="49" charset="-128"/>
              <a:cs typeface="Times New Roman" panose="02020603050405020304" pitchFamily="18" charset="0"/>
            </a:endParaRPr>
          </a:p>
          <a:p>
            <a:pPr indent="152400" algn="l">
              <a:lnSpc>
                <a:spcPct val="200000"/>
              </a:lnSpc>
              <a:spcAft>
                <a:spcPts val="0"/>
              </a:spcAft>
            </a:pPr>
            <a:r>
              <a:rPr lang="ja-JP" altLang="en-US" sz="1400" b="1" kern="100">
                <a:solidFill>
                  <a:srgbClr val="EA5179"/>
                </a:solidFill>
                <a:latin typeface="メイリオ" panose="020B0604030504040204" pitchFamily="34" charset="-128"/>
                <a:ea typeface="ＭＳ 明朝" panose="02020609040205080304" pitchFamily="49" charset="-128"/>
                <a:cs typeface="Arial" panose="020B0604020202020204" pitchFamily="34" charset="0"/>
              </a:rPr>
              <a:t>① </a:t>
            </a:r>
            <a:r>
              <a:rPr lang="en-US" altLang="ja-JP" sz="1400" b="1" kern="100" dirty="0">
                <a:latin typeface="メイリオ" panose="020B0604030504040204" pitchFamily="34" charset="-128"/>
                <a:ea typeface="ＭＳ 明朝" panose="02020609040205080304" pitchFamily="49" charset="-128"/>
                <a:cs typeface="Arial" panose="020B0604020202020204" pitchFamily="34" charset="0"/>
              </a:rPr>
              <a:t>Account name </a:t>
            </a:r>
            <a:r>
              <a:rPr lang="ja-JP" altLang="en-US" sz="1400" b="1" kern="100">
                <a:latin typeface="メイリオ" panose="020B0604030504040204" pitchFamily="34" charset="-128"/>
                <a:ea typeface="ＭＳ 明朝" panose="02020609040205080304" pitchFamily="49" charset="-128"/>
                <a:cs typeface="Arial" panose="020B0604020202020204" pitchFamily="34" charset="0"/>
              </a:rPr>
              <a:t>   </a:t>
            </a:r>
            <a:r>
              <a:rPr lang="en-US" altLang="ja-JP" sz="1400" b="1" kern="100" dirty="0">
                <a:latin typeface="メイリオ" panose="020B0604030504040204" pitchFamily="34" charset="-128"/>
                <a:ea typeface="ＭＳ 明朝" panose="02020609040205080304" pitchFamily="49" charset="-128"/>
                <a:cs typeface="Arial" panose="020B0604020202020204" pitchFamily="34" charset="0"/>
              </a:rPr>
              <a:t>&gt; </a:t>
            </a:r>
            <a:r>
              <a:rPr lang="ja-JP" altLang="ja-JP" sz="1400" b="1" kern="100">
                <a:solidFill>
                  <a:srgbClr val="EA5179"/>
                </a:solidFill>
                <a:latin typeface="Century" panose="02040604050505020304" pitchFamily="18" charset="0"/>
                <a:ea typeface="メイリオ" panose="020B0604030504040204" pitchFamily="34" charset="-128"/>
                <a:cs typeface="Arial" panose="020B0604020202020204" pitchFamily="34" charset="0"/>
              </a:rPr>
              <a:t>アカウント名（必須）</a:t>
            </a:r>
            <a:endParaRPr lang="ja-JP" altLang="ja-JP" sz="2000" b="1" kern="100">
              <a:solidFill>
                <a:srgbClr val="EA5179"/>
              </a:solidFill>
              <a:latin typeface="Century" panose="02040604050505020304" pitchFamily="18" charset="0"/>
              <a:ea typeface="ＭＳ 明朝" panose="02020609040205080304" pitchFamily="49" charset="-128"/>
              <a:cs typeface="Times New Roman" panose="02020603050405020304" pitchFamily="18" charset="0"/>
            </a:endParaRPr>
          </a:p>
          <a:p>
            <a:pPr indent="152400" algn="l">
              <a:lnSpc>
                <a:spcPct val="200000"/>
              </a:lnSpc>
              <a:spcAft>
                <a:spcPts val="0"/>
              </a:spcAft>
            </a:pPr>
            <a:r>
              <a:rPr lang="ja-JP" altLang="en-US" sz="1400" b="1" kern="100">
                <a:solidFill>
                  <a:srgbClr val="EA5179"/>
                </a:solidFill>
                <a:latin typeface="メイリオ" panose="020B0604030504040204" pitchFamily="34" charset="-128"/>
                <a:ea typeface="ＭＳ 明朝" panose="02020609040205080304" pitchFamily="49" charset="-128"/>
                <a:cs typeface="Arial" panose="020B0604020202020204" pitchFamily="34" charset="0"/>
              </a:rPr>
              <a:t>② </a:t>
            </a:r>
            <a:r>
              <a:rPr lang="en-US" altLang="ja-JP" sz="1400" b="1" kern="100" dirty="0">
                <a:latin typeface="メイリオ" panose="020B0604030504040204" pitchFamily="34" charset="-128"/>
                <a:ea typeface="ＭＳ 明朝" panose="02020609040205080304" pitchFamily="49" charset="-128"/>
                <a:cs typeface="Arial" panose="020B0604020202020204" pitchFamily="34" charset="0"/>
              </a:rPr>
              <a:t>Email address </a:t>
            </a:r>
            <a:r>
              <a:rPr lang="ja-JP" altLang="en-US" sz="1400" b="1" kern="100">
                <a:latin typeface="メイリオ" panose="020B0604030504040204" pitchFamily="34" charset="-128"/>
                <a:ea typeface="ＭＳ 明朝" panose="02020609040205080304" pitchFamily="49" charset="-128"/>
                <a:cs typeface="Arial" panose="020B0604020202020204" pitchFamily="34" charset="0"/>
              </a:rPr>
              <a:t>   </a:t>
            </a:r>
            <a:r>
              <a:rPr lang="en-US" altLang="ja-JP" sz="1400" b="1" kern="100" dirty="0">
                <a:latin typeface="メイリオ" panose="020B0604030504040204" pitchFamily="34" charset="-128"/>
                <a:ea typeface="ＭＳ 明朝" panose="02020609040205080304" pitchFamily="49" charset="-128"/>
                <a:cs typeface="Arial" panose="020B0604020202020204" pitchFamily="34" charset="0"/>
              </a:rPr>
              <a:t>&gt; </a:t>
            </a:r>
            <a:r>
              <a:rPr lang="ja-JP" altLang="ja-JP" sz="1400" b="1" kern="100">
                <a:solidFill>
                  <a:srgbClr val="EA5179"/>
                </a:solidFill>
                <a:latin typeface="Century" panose="02040604050505020304" pitchFamily="18" charset="0"/>
                <a:ea typeface="メイリオ" panose="020B0604030504040204" pitchFamily="34" charset="-128"/>
                <a:cs typeface="Arial" panose="020B0604020202020204" pitchFamily="34" charset="0"/>
              </a:rPr>
              <a:t>連絡先</a:t>
            </a:r>
            <a:r>
              <a:rPr lang="en-US" altLang="ja-JP" sz="1400" b="1" kern="100" dirty="0">
                <a:solidFill>
                  <a:srgbClr val="EA5179"/>
                </a:solidFill>
                <a:latin typeface="Century" panose="02040604050505020304" pitchFamily="18" charset="0"/>
                <a:ea typeface="メイリオ" panose="020B0604030504040204" pitchFamily="34" charset="-128"/>
                <a:cs typeface="Arial" panose="020B0604020202020204" pitchFamily="34" charset="0"/>
              </a:rPr>
              <a:t>Email</a:t>
            </a:r>
            <a:r>
              <a:rPr lang="ja-JP" altLang="ja-JP" sz="1400" b="1" kern="100">
                <a:solidFill>
                  <a:srgbClr val="EA5179"/>
                </a:solidFill>
                <a:latin typeface="Century" panose="02040604050505020304" pitchFamily="18" charset="0"/>
                <a:ea typeface="メイリオ" panose="020B0604030504040204" pitchFamily="34" charset="-128"/>
                <a:cs typeface="Arial" panose="020B0604020202020204" pitchFamily="34" charset="0"/>
              </a:rPr>
              <a:t>（必須）</a:t>
            </a:r>
            <a:endParaRPr lang="en-US" altLang="ja-JP" sz="1400" b="1" kern="100" dirty="0">
              <a:solidFill>
                <a:srgbClr val="EA5179"/>
              </a:solidFill>
              <a:latin typeface="Century" panose="02040604050505020304" pitchFamily="18" charset="0"/>
              <a:ea typeface="メイリオ" panose="020B0604030504040204" pitchFamily="34" charset="-128"/>
              <a:cs typeface="Arial" panose="020B0604020202020204" pitchFamily="34" charset="0"/>
            </a:endParaRPr>
          </a:p>
          <a:p>
            <a:pPr indent="152400" algn="l">
              <a:lnSpc>
                <a:spcPct val="200000"/>
              </a:lnSpc>
              <a:spcAft>
                <a:spcPts val="0"/>
              </a:spcAft>
            </a:pPr>
            <a:r>
              <a:rPr lang="ja-JP" altLang="en-US" sz="1400" b="1" kern="100">
                <a:solidFill>
                  <a:srgbClr val="EA5179"/>
                </a:solidFill>
                <a:latin typeface="Century" panose="02040604050505020304" pitchFamily="18" charset="0"/>
                <a:ea typeface="メイリオ" panose="020B0604030504040204" pitchFamily="34" charset="-128"/>
                <a:cs typeface="Arial" panose="020B0604020202020204" pitchFamily="34" charset="0"/>
              </a:rPr>
              <a:t>③ </a:t>
            </a:r>
            <a:r>
              <a:rPr lang="en-US" altLang="ja-JP" sz="1400" b="1" kern="1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I agree to the...</a:t>
            </a:r>
            <a:r>
              <a:rPr lang="ja-JP" altLang="en-US" sz="1400" b="1" kern="1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1400" b="1" kern="1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&gt; </a:t>
            </a:r>
            <a:r>
              <a:rPr lang="ja-JP" altLang="en-US" sz="1400" b="1" kern="100">
                <a:solidFill>
                  <a:srgbClr val="EA5179"/>
                </a:solidFill>
                <a:latin typeface="Century" panose="02040604050505020304" pitchFamily="18" charset="0"/>
                <a:ea typeface="メイリオ" panose="020B0604030504040204" pitchFamily="34" charset="-128"/>
                <a:cs typeface="Arial" panose="020B0604020202020204" pitchFamily="34" charset="0"/>
              </a:rPr>
              <a:t>チェックを入れる</a:t>
            </a:r>
            <a:r>
              <a:rPr lang="ja-JP" altLang="ja-JP" sz="1400" b="1" kern="100">
                <a:solidFill>
                  <a:srgbClr val="EA5179"/>
                </a:solidFill>
                <a:latin typeface="Century" panose="02040604050505020304" pitchFamily="18" charset="0"/>
                <a:ea typeface="メイリオ" panose="020B0604030504040204" pitchFamily="34" charset="-128"/>
                <a:cs typeface="Arial" panose="020B0604020202020204" pitchFamily="34" charset="0"/>
              </a:rPr>
              <a:t>（必須）</a:t>
            </a:r>
            <a:endParaRPr lang="ja-JP" altLang="ja-JP" sz="2000" b="1" kern="100">
              <a:solidFill>
                <a:srgbClr val="EA5179"/>
              </a:solidFill>
              <a:latin typeface="Meiryo" panose="020B0604030504040204" pitchFamily="34" charset="-128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pPr indent="152400" algn="l">
              <a:lnSpc>
                <a:spcPct val="200000"/>
              </a:lnSpc>
              <a:spcAft>
                <a:spcPts val="0"/>
              </a:spcAft>
            </a:pPr>
            <a:r>
              <a:rPr lang="ja-JP" altLang="en-US" sz="1400" b="1" kern="100">
                <a:solidFill>
                  <a:srgbClr val="EA5179"/>
                </a:solidFill>
                <a:latin typeface="Century" panose="02040604050505020304" pitchFamily="18" charset="0"/>
                <a:ea typeface="メイリオ" panose="020B0604030504040204" pitchFamily="34" charset="-128"/>
                <a:cs typeface="Arial" panose="020B0604020202020204" pitchFamily="34" charset="0"/>
              </a:rPr>
              <a:t>④ </a:t>
            </a:r>
            <a:r>
              <a:rPr lang="ja-JP" altLang="ja-JP" sz="1400" b="1" kern="100">
                <a:latin typeface="Century" panose="02040604050505020304" pitchFamily="18" charset="0"/>
                <a:ea typeface="メイリオ" panose="020B0604030504040204" pitchFamily="34" charset="-128"/>
                <a:cs typeface="Times New Roman" panose="02020603050405020304" pitchFamily="18" charset="0"/>
              </a:rPr>
              <a:t>「</a:t>
            </a:r>
            <a:r>
              <a:rPr lang="en-US" altLang="ja-JP" sz="1400" b="1" kern="100" dirty="0">
                <a:latin typeface="Century" panose="02040604050505020304" pitchFamily="18" charset="0"/>
                <a:ea typeface="メイリオ" panose="020B0604030504040204" pitchFamily="34" charset="-128"/>
                <a:cs typeface="Times New Roman" panose="02020603050405020304" pitchFamily="18" charset="0"/>
              </a:rPr>
              <a:t>Create</a:t>
            </a:r>
            <a:r>
              <a:rPr lang="ja-JP" altLang="ja-JP" sz="1400" b="1" kern="100">
                <a:latin typeface="Century" panose="02040604050505020304" pitchFamily="18" charset="0"/>
                <a:ea typeface="メイリオ" panose="020B0604030504040204" pitchFamily="34" charset="-128"/>
                <a:cs typeface="Times New Roman" panose="02020603050405020304" pitchFamily="18" charset="0"/>
              </a:rPr>
              <a:t>」ボタンをクリック</a:t>
            </a:r>
            <a:endParaRPr lang="en-US" altLang="ja-JP" sz="1400" b="1" kern="100" dirty="0">
              <a:latin typeface="メイリオ" panose="020B0604030504040204" pitchFamily="34" charset="-128"/>
              <a:ea typeface="ＭＳ 明朝" panose="02020609040205080304" pitchFamily="49" charset="-128"/>
              <a:cs typeface="Arial" panose="020B0604020202020204" pitchFamily="34" charset="0"/>
            </a:endParaRPr>
          </a:p>
          <a:p>
            <a:pPr indent="152400" algn="l">
              <a:lnSpc>
                <a:spcPct val="200000"/>
              </a:lnSpc>
              <a:spcAft>
                <a:spcPts val="0"/>
              </a:spcAft>
            </a:pPr>
            <a:r>
              <a:rPr lang="en-US" altLang="ja-JP" sz="1400" b="1" kern="100" dirty="0">
                <a:latin typeface="メイリオ" panose="020B0604030504040204" pitchFamily="34" charset="-128"/>
                <a:ea typeface="ＭＳ 明朝" panose="02020609040205080304" pitchFamily="49" charset="-128"/>
                <a:cs typeface="Arial" panose="020B0604020202020204" pitchFamily="34" charset="0"/>
              </a:rPr>
              <a:t>========================</a:t>
            </a:r>
            <a:endParaRPr lang="en-US" altLang="ja-JP" sz="1400" b="1" kern="100" dirty="0">
              <a:latin typeface="Century" panose="02040604050505020304" pitchFamily="18" charset="0"/>
              <a:ea typeface="メイリオ" panose="020B0604030504040204" pitchFamily="34" charset="-128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  <a:spcAft>
                <a:spcPts val="0"/>
              </a:spcAft>
            </a:pPr>
            <a:r>
              <a:rPr lang="ja-JP" altLang="en-US" sz="2000" b="1" kern="100">
                <a:latin typeface="Century" panose="02040604050505020304" pitchFamily="18" charset="0"/>
                <a:ea typeface="ＭＳ 明朝" panose="02020609040205080304" pitchFamily="49" charset="-128"/>
                <a:cs typeface="Times New Roman" panose="02020603050405020304" pitchFamily="18" charset="0"/>
              </a:rPr>
              <a:t>   </a:t>
            </a:r>
            <a:r>
              <a:rPr lang="ja-JP" altLang="ja-JP" sz="1400" b="1" kern="100">
                <a:latin typeface="Century" panose="02040604050505020304" pitchFamily="18" charset="0"/>
                <a:ea typeface="メイリオ" panose="020B0604030504040204" pitchFamily="34" charset="-128"/>
                <a:cs typeface="Times New Roman" panose="02020603050405020304" pitchFamily="18" charset="0"/>
              </a:rPr>
              <a:t>これで</a:t>
            </a:r>
            <a:r>
              <a:rPr lang="en-US" altLang="ja-JP" sz="1400" b="1" kern="100" dirty="0" err="1">
                <a:latin typeface="Century" panose="02040604050505020304" pitchFamily="18" charset="0"/>
                <a:ea typeface="メイリオ" panose="020B0604030504040204" pitchFamily="34" charset="-128"/>
                <a:cs typeface="Times New Roman" panose="02020603050405020304" pitchFamily="18" charset="0"/>
              </a:rPr>
              <a:t>BingMaps</a:t>
            </a:r>
            <a:r>
              <a:rPr lang="ja-JP" altLang="ja-JP" sz="1400" b="1" kern="100">
                <a:latin typeface="Century" panose="02040604050505020304" pitchFamily="18" charset="0"/>
                <a:ea typeface="メイリオ" panose="020B0604030504040204" pitchFamily="34" charset="-128"/>
                <a:cs typeface="Times New Roman" panose="02020603050405020304" pitchFamily="18" charset="0"/>
              </a:rPr>
              <a:t>のアカウントが作成されました。</a:t>
            </a:r>
            <a:endParaRPr lang="ja-JP" altLang="ja-JP" sz="2000" b="1" kern="100">
              <a:latin typeface="Century" panose="02040604050505020304" pitchFamily="18" charset="0"/>
              <a:ea typeface="ＭＳ 明朝" panose="02020609040205080304" pitchFamily="49" charset="-128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  <a:spcAft>
                <a:spcPts val="0"/>
              </a:spcAft>
            </a:pPr>
            <a:r>
              <a:rPr lang="en-US" altLang="ja-JP" sz="1400" b="1" kern="100" dirty="0">
                <a:latin typeface="メイリオ" panose="020B0604030504040204" pitchFamily="34" charset="-128"/>
                <a:ea typeface="ＭＳ 明朝" panose="02020609040205080304" pitchFamily="49" charset="-128"/>
                <a:cs typeface="Times New Roman" panose="02020603050405020304" pitchFamily="18" charset="0"/>
              </a:rPr>
              <a:t> </a:t>
            </a:r>
            <a:endParaRPr lang="ja-JP" altLang="ja-JP" sz="2000" b="1" kern="100">
              <a:effectLst/>
              <a:latin typeface="Century" panose="02040604050505020304" pitchFamily="18" charset="0"/>
              <a:ea typeface="ＭＳ 明朝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270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D52590B-4770-6D42-A520-555E8AC9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45" y="1523999"/>
            <a:ext cx="11938000" cy="571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hape 167">
            <a:extLst>
              <a:ext uri="{FF2B5EF4-FFF2-40B4-BE49-F238E27FC236}">
                <a16:creationId xmlns:a16="http://schemas.microsoft.com/office/drawing/2014/main" id="{6CD154D8-F26B-084F-BEE4-DF8D073925F8}"/>
              </a:ext>
            </a:extLst>
          </p:cNvPr>
          <p:cNvSpPr txBox="1">
            <a:spLocks/>
          </p:cNvSpPr>
          <p:nvPr/>
        </p:nvSpPr>
        <p:spPr>
          <a:xfrm>
            <a:off x="539645" y="288522"/>
            <a:ext cx="11992131" cy="123547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ja-JP" altLang="en-US" sz="3400">
                <a:latin typeface="メイリオ"/>
                <a:ea typeface="メイリオ"/>
                <a:cs typeface="メイリオ"/>
              </a:rPr>
              <a:t>４．</a:t>
            </a:r>
            <a:r>
              <a:rPr lang="en-US" altLang="ja-JP" sz="3400" dirty="0" err="1">
                <a:latin typeface="メイリオ"/>
                <a:ea typeface="メイリオ"/>
                <a:cs typeface="メイリオ"/>
              </a:rPr>
              <a:t>BingMaps</a:t>
            </a:r>
            <a:r>
              <a:rPr lang="ja-JP" altLang="en-US" sz="3400">
                <a:latin typeface="メイリオ"/>
                <a:ea typeface="メイリオ"/>
                <a:cs typeface="メイリオ"/>
              </a:rPr>
              <a:t> </a:t>
            </a:r>
            <a:r>
              <a:rPr lang="en-US" altLang="ja-JP" sz="3400" dirty="0">
                <a:latin typeface="メイリオ"/>
                <a:ea typeface="メイリオ"/>
                <a:cs typeface="メイリオ"/>
              </a:rPr>
              <a:t>Key</a:t>
            </a:r>
            <a:r>
              <a:rPr lang="ja-JP" altLang="en-US" sz="3400">
                <a:latin typeface="メイリオ"/>
                <a:ea typeface="メイリオ"/>
                <a:cs typeface="メイリオ"/>
              </a:rPr>
              <a:t>を取得</a:t>
            </a:r>
            <a:br>
              <a:rPr lang="en-US" altLang="ja-JP" sz="3400" dirty="0">
                <a:latin typeface="メイリオ"/>
                <a:ea typeface="メイリオ"/>
                <a:cs typeface="メイリオ"/>
              </a:rPr>
            </a:br>
            <a:r>
              <a:rPr lang="ja-JP" altLang="en-US" sz="3400">
                <a:latin typeface="メイリオ"/>
                <a:ea typeface="メイリオ"/>
                <a:cs typeface="メイリオ"/>
              </a:rPr>
              <a:t>　　</a:t>
            </a:r>
            <a:r>
              <a:rPr lang="ja-JP" altLang="en-US" sz="2000">
                <a:latin typeface="メイリオ"/>
                <a:ea typeface="メイリオ"/>
                <a:cs typeface="メイリオ"/>
              </a:rPr>
              <a:t>（</a:t>
            </a:r>
            <a:r>
              <a:rPr lang="en-US" altLang="ja-JP" sz="2000" dirty="0">
                <a:latin typeface="メイリオ"/>
                <a:ea typeface="メイリオ"/>
                <a:cs typeface="メイリオ"/>
              </a:rPr>
              <a:t>※</a:t>
            </a:r>
            <a:r>
              <a:rPr lang="ja-JP" altLang="en-US" sz="2000">
                <a:latin typeface="メイリオ"/>
                <a:ea typeface="メイリオ"/>
                <a:cs typeface="メイリオ"/>
              </a:rPr>
              <a:t>次回から</a:t>
            </a:r>
            <a:r>
              <a:rPr lang="en-US" altLang="ja-JP" sz="2000" dirty="0" err="1">
                <a:latin typeface="メイリオ"/>
                <a:ea typeface="メイリオ"/>
                <a:cs typeface="メイリオ"/>
              </a:rPr>
              <a:t>SignIn</a:t>
            </a:r>
            <a:r>
              <a:rPr lang="ja-JP" altLang="en-US" sz="2000">
                <a:latin typeface="メイリオ"/>
                <a:ea typeface="メイリオ"/>
                <a:cs typeface="メイリオ"/>
              </a:rPr>
              <a:t>した後の画面はここからになります。）</a:t>
            </a:r>
            <a:endParaRPr lang="ja-JP" altLang="en-US" sz="20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9557024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7">
            <a:extLst>
              <a:ext uri="{FF2B5EF4-FFF2-40B4-BE49-F238E27FC236}">
                <a16:creationId xmlns:a16="http://schemas.microsoft.com/office/drawing/2014/main" id="{7B71D787-3F37-E94B-9356-794941CAD925}"/>
              </a:ext>
            </a:extLst>
          </p:cNvPr>
          <p:cNvSpPr txBox="1">
            <a:spLocks/>
          </p:cNvSpPr>
          <p:nvPr/>
        </p:nvSpPr>
        <p:spPr>
          <a:xfrm>
            <a:off x="539645" y="288523"/>
            <a:ext cx="11992131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ja-JP" altLang="en-US" sz="3400">
                <a:latin typeface="メイリオ"/>
                <a:ea typeface="メイリオ"/>
                <a:cs typeface="メイリオ"/>
              </a:rPr>
              <a:t>５．</a:t>
            </a:r>
            <a:r>
              <a:rPr lang="en-US" altLang="ja-JP" sz="3400" dirty="0">
                <a:latin typeface="メイリオ"/>
                <a:ea typeface="メイリオ"/>
                <a:cs typeface="メイリオ"/>
              </a:rPr>
              <a:t>Key</a:t>
            </a:r>
            <a:r>
              <a:rPr lang="ja-JP" altLang="en-US" sz="3400">
                <a:latin typeface="メイリオ"/>
                <a:ea typeface="メイリオ"/>
                <a:cs typeface="メイリオ"/>
              </a:rPr>
              <a:t>を取得</a:t>
            </a:r>
            <a:endParaRPr lang="ja-JP" altLang="en-US" sz="3400" dirty="0">
              <a:latin typeface="メイリオ"/>
              <a:ea typeface="メイリオ"/>
              <a:cs typeface="メイリオ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EA7086E-53E8-C040-BECA-BD8972795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60" y="1127760"/>
            <a:ext cx="7861300" cy="701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3770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7">
            <a:extLst>
              <a:ext uri="{FF2B5EF4-FFF2-40B4-BE49-F238E27FC236}">
                <a16:creationId xmlns:a16="http://schemas.microsoft.com/office/drawing/2014/main" id="{F18BA6A2-92D8-FB49-BBA8-309B1308F5F0}"/>
              </a:ext>
            </a:extLst>
          </p:cNvPr>
          <p:cNvSpPr txBox="1">
            <a:spLocks/>
          </p:cNvSpPr>
          <p:nvPr/>
        </p:nvSpPr>
        <p:spPr>
          <a:xfrm>
            <a:off x="539645" y="288523"/>
            <a:ext cx="11992131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ja-JP" altLang="en-US" sz="3400">
                <a:latin typeface="メイリオ"/>
                <a:ea typeface="メイリオ"/>
                <a:cs typeface="メイリオ"/>
              </a:rPr>
              <a:t>６．</a:t>
            </a:r>
            <a:r>
              <a:rPr lang="en-US" altLang="ja-JP" sz="3400" dirty="0">
                <a:latin typeface="メイリオ"/>
                <a:ea typeface="メイリオ"/>
                <a:cs typeface="メイリオ"/>
              </a:rPr>
              <a:t>Key</a:t>
            </a:r>
            <a:r>
              <a:rPr lang="ja-JP" altLang="en-US" sz="3400">
                <a:latin typeface="メイリオ"/>
                <a:ea typeface="メイリオ"/>
                <a:cs typeface="メイリオ"/>
              </a:rPr>
              <a:t>を取得完了</a:t>
            </a:r>
            <a:endParaRPr lang="ja-JP" altLang="en-US" sz="3400" dirty="0">
              <a:latin typeface="メイリオ"/>
              <a:ea typeface="メイリオ"/>
              <a:cs typeface="メイリオ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E1662E3-E183-E047-8833-14112B0EB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1184910"/>
            <a:ext cx="10566400" cy="582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571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1975251" y="4551842"/>
            <a:ext cx="8300304" cy="1744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7998" tIns="89087" rIns="127998" bIns="63999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ja-JP" altLang="en-US" dirty="0"/>
          </a:p>
        </p:txBody>
      </p:sp>
      <p:sp>
        <p:nvSpPr>
          <p:cNvPr id="4" name="Shape 162"/>
          <p:cNvSpPr txBox="1">
            <a:spLocks/>
          </p:cNvSpPr>
          <p:nvPr/>
        </p:nvSpPr>
        <p:spPr>
          <a:xfrm>
            <a:off x="1270001" y="2997199"/>
            <a:ext cx="10464801" cy="3298916"/>
          </a:xfrm>
          <a:prstGeom prst="rect">
            <a:avLst/>
          </a:prstGeom>
          <a:solidFill>
            <a:srgbClr val="46A6E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000" kern="1200" spc="-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800"/>
            </a:pPr>
            <a:r>
              <a:rPr lang="en-US" altLang="ja-JP" sz="6300" dirty="0">
                <a:latin typeface="メイリオ"/>
                <a:ea typeface="メイリオ"/>
                <a:cs typeface="メイリオ"/>
              </a:rPr>
              <a:t>Bing</a:t>
            </a:r>
            <a:r>
              <a:rPr lang="ja-JP" altLang="en-US" sz="6300" dirty="0">
                <a:latin typeface="メイリオ"/>
                <a:ea typeface="メイリオ"/>
                <a:cs typeface="メイリオ"/>
              </a:rPr>
              <a:t> </a:t>
            </a:r>
            <a:r>
              <a:rPr lang="en-US" altLang="ja-JP" sz="6300" dirty="0">
                <a:latin typeface="メイリオ"/>
                <a:ea typeface="メイリオ"/>
                <a:cs typeface="メイリオ"/>
              </a:rPr>
              <a:t>Maps</a:t>
            </a:r>
            <a:r>
              <a:rPr lang="ja-JP" altLang="en-US" sz="6300" dirty="0">
                <a:latin typeface="メイリオ"/>
                <a:ea typeface="メイリオ"/>
                <a:cs typeface="メイリオ"/>
              </a:rPr>
              <a:t> 使い方</a:t>
            </a:r>
          </a:p>
        </p:txBody>
      </p:sp>
    </p:spTree>
    <p:extLst>
      <p:ext uri="{BB962C8B-B14F-4D97-AF65-F5344CB8AC3E}">
        <p14:creationId xmlns:p14="http://schemas.microsoft.com/office/powerpoint/2010/main" val="10909198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2"/>
          <p:cNvSpPr txBox="1">
            <a:spLocks/>
          </p:cNvSpPr>
          <p:nvPr/>
        </p:nvSpPr>
        <p:spPr>
          <a:xfrm>
            <a:off x="1270001" y="1468925"/>
            <a:ext cx="10464801" cy="2438400"/>
          </a:xfrm>
          <a:prstGeom prst="rect">
            <a:avLst/>
          </a:prstGeom>
          <a:solidFill>
            <a:srgbClr val="46A6E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000" kern="1200" spc="-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800"/>
            </a:pPr>
            <a:r>
              <a:rPr lang="en-US" altLang="ja-JP" sz="8400" dirty="0">
                <a:latin typeface="メイリオ"/>
                <a:ea typeface="メイリオ"/>
                <a:cs typeface="メイリオ"/>
              </a:rPr>
              <a:t>Bing Maps</a:t>
            </a:r>
            <a:r>
              <a:rPr lang="ja-JP" altLang="en-US" sz="8400" dirty="0">
                <a:latin typeface="メイリオ"/>
                <a:ea typeface="メイリオ"/>
                <a:cs typeface="メイリオ"/>
              </a:rPr>
              <a:t> 基本</a:t>
            </a:r>
            <a:endParaRPr lang="en-US" sz="84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421632" y="4584821"/>
            <a:ext cx="6634834" cy="197797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Map</a:t>
            </a:r>
            <a:r>
              <a:rPr lang="ja-JP" altLang="en-US" sz="400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表示</a:t>
            </a:r>
            <a:r>
              <a:rPr lang="en-US" altLang="ja-JP" sz="4000" dirty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/pushpin / </a:t>
            </a:r>
            <a:r>
              <a:rPr lang="en-US" altLang="ja-JP" sz="4000" dirty="0" err="1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infobox</a:t>
            </a:r>
            <a:endParaRPr lang="en-US" altLang="ja-JP" sz="4000" dirty="0">
              <a:solidFill>
                <a:schemeClr val="bg1">
                  <a:lumMod val="50000"/>
                </a:schemeClr>
              </a:solidFill>
              <a:latin typeface="メイリオ"/>
              <a:ea typeface="メイリオ"/>
              <a:cs typeface="メイリオ"/>
            </a:endParaRPr>
          </a:p>
          <a:p>
            <a:pPr algn="ctr"/>
            <a:r>
              <a:rPr kumimoji="1" lang="ja-JP" altLang="en-US" sz="400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基本をやってみましょう！</a:t>
            </a:r>
            <a:endParaRPr kumimoji="1" lang="en-US" altLang="ja-JP" sz="4000" dirty="0">
              <a:solidFill>
                <a:schemeClr val="bg1">
                  <a:lumMod val="50000"/>
                </a:schemeClr>
              </a:solidFill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203902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DEF5584-09F9-424E-861A-756D1D279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2"/>
          <a:stretch/>
        </p:blipFill>
        <p:spPr>
          <a:xfrm>
            <a:off x="0" y="792480"/>
            <a:ext cx="13004800" cy="8522722"/>
          </a:xfrm>
          <a:prstGeom prst="rect">
            <a:avLst/>
          </a:prstGeom>
        </p:spPr>
      </p:pic>
      <p:sp>
        <p:nvSpPr>
          <p:cNvPr id="3" name="Shape 167">
            <a:extLst>
              <a:ext uri="{FF2B5EF4-FFF2-40B4-BE49-F238E27FC236}">
                <a16:creationId xmlns:a16="http://schemas.microsoft.com/office/drawing/2014/main" id="{18E49DA0-FE77-744C-8419-2CD158FE1E1B}"/>
              </a:ext>
            </a:extLst>
          </p:cNvPr>
          <p:cNvSpPr txBox="1">
            <a:spLocks/>
          </p:cNvSpPr>
          <p:nvPr/>
        </p:nvSpPr>
        <p:spPr>
          <a:xfrm>
            <a:off x="539645" y="288523"/>
            <a:ext cx="11992131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ja-JP" altLang="en-US" sz="3400">
                <a:latin typeface="メイリオ"/>
                <a:ea typeface="メイリオ"/>
                <a:cs typeface="メイリオ"/>
              </a:rPr>
              <a:t>１．充実してるドキュメントを見ていきましょう！</a:t>
            </a:r>
            <a:endParaRPr lang="ja-JP" altLang="en-US" sz="34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907012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F2ABD5-3D6C-7745-B9DD-EFA058E65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10" y="936223"/>
            <a:ext cx="12242800" cy="7239000"/>
          </a:xfrm>
          <a:prstGeom prst="rect">
            <a:avLst/>
          </a:prstGeom>
        </p:spPr>
      </p:pic>
      <p:sp>
        <p:nvSpPr>
          <p:cNvPr id="5" name="Shape 167">
            <a:extLst>
              <a:ext uri="{FF2B5EF4-FFF2-40B4-BE49-F238E27FC236}">
                <a16:creationId xmlns:a16="http://schemas.microsoft.com/office/drawing/2014/main" id="{FCBCA6DF-7185-664E-AE4E-DBDB50D56AF1}"/>
              </a:ext>
            </a:extLst>
          </p:cNvPr>
          <p:cNvSpPr txBox="1">
            <a:spLocks/>
          </p:cNvSpPr>
          <p:nvPr/>
        </p:nvSpPr>
        <p:spPr>
          <a:xfrm>
            <a:off x="539645" y="288523"/>
            <a:ext cx="11992131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ja-JP" altLang="en-US" sz="3400">
                <a:latin typeface="メイリオ"/>
                <a:ea typeface="メイリオ"/>
                <a:cs typeface="メイリオ"/>
              </a:rPr>
              <a:t>２．</a:t>
            </a:r>
            <a:r>
              <a:rPr lang="en-US" altLang="ja-JP" sz="3400" dirty="0">
                <a:latin typeface="メイリオ"/>
                <a:ea typeface="メイリオ"/>
                <a:cs typeface="メイリオ"/>
              </a:rPr>
              <a:t>Getting Started</a:t>
            </a:r>
            <a:r>
              <a:rPr lang="ja-JP" altLang="en-US" sz="3400">
                <a:latin typeface="メイリオ"/>
                <a:ea typeface="メイリオ"/>
                <a:cs typeface="メイリオ"/>
              </a:rPr>
              <a:t> で簡単な使い方を知る</a:t>
            </a:r>
            <a:endParaRPr lang="ja-JP" altLang="en-US" sz="34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4119759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4700" dirty="0">
                <a:latin typeface="Meiryo" panose="020B0604030504040204" pitchFamily="34" charset="-128"/>
                <a:ea typeface="Meiryo" panose="020B0604030504040204" pitchFamily="34" charset="-128"/>
              </a:rPr>
              <a:t>Q: </a:t>
            </a:r>
            <a:r>
              <a:rPr lang="ja-JP" altLang="en-US" sz="4700" dirty="0">
                <a:latin typeface="Meiryo" panose="020B0604030504040204" pitchFamily="34" charset="-128"/>
                <a:ea typeface="Meiryo" panose="020B0604030504040204" pitchFamily="34" charset="-128"/>
              </a:rPr>
              <a:t>ビジネスデータの何パーセントが位置情報を含むと言われているでしょうか？</a:t>
            </a:r>
            <a:endParaRPr lang="en-US" sz="47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地図クイズ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224" y="2432867"/>
            <a:ext cx="5715058" cy="4887869"/>
          </a:xfrm>
          <a:prstGeom prst="rect">
            <a:avLst/>
          </a:prstGeom>
          <a:scene3d>
            <a:camera prst="perspectiveRight">
              <a:rot lat="0" lon="19200000" rev="0"/>
            </a:camera>
            <a:lightRig rig="threePt" dir="t"/>
          </a:scene3d>
        </p:spPr>
      </p:pic>
      <p:sp>
        <p:nvSpPr>
          <p:cNvPr id="10" name="Freeform 18"/>
          <p:cNvSpPr>
            <a:spLocks noEditPoints="1"/>
          </p:cNvSpPr>
          <p:nvPr/>
        </p:nvSpPr>
        <p:spPr bwMode="black">
          <a:xfrm>
            <a:off x="4032252" y="2964157"/>
            <a:ext cx="473893" cy="770968"/>
          </a:xfrm>
          <a:custGeom>
            <a:avLst/>
            <a:gdLst>
              <a:gd name="T0" fmla="*/ 129 w 246"/>
              <a:gd name="T1" fmla="*/ 192 h 300"/>
              <a:gd name="T2" fmla="*/ 43 w 246"/>
              <a:gd name="T3" fmla="*/ 202 h 300"/>
              <a:gd name="T4" fmla="*/ 129 w 246"/>
              <a:gd name="T5" fmla="*/ 126 h 300"/>
              <a:gd name="T6" fmla="*/ 43 w 246"/>
              <a:gd name="T7" fmla="*/ 135 h 300"/>
              <a:gd name="T8" fmla="*/ 129 w 246"/>
              <a:gd name="T9" fmla="*/ 126 h 300"/>
              <a:gd name="T10" fmla="*/ 215 w 246"/>
              <a:gd name="T11" fmla="*/ 101 h 300"/>
              <a:gd name="T12" fmla="*/ 219 w 246"/>
              <a:gd name="T13" fmla="*/ 90 h 300"/>
              <a:gd name="T14" fmla="*/ 208 w 246"/>
              <a:gd name="T15" fmla="*/ 111 h 300"/>
              <a:gd name="T16" fmla="*/ 43 w 246"/>
              <a:gd name="T17" fmla="*/ 92 h 300"/>
              <a:gd name="T18" fmla="*/ 117 w 246"/>
              <a:gd name="T19" fmla="*/ 102 h 300"/>
              <a:gd name="T20" fmla="*/ 43 w 246"/>
              <a:gd name="T21" fmla="*/ 235 h 300"/>
              <a:gd name="T22" fmla="*/ 117 w 246"/>
              <a:gd name="T23" fmla="*/ 226 h 300"/>
              <a:gd name="T24" fmla="*/ 43 w 246"/>
              <a:gd name="T25" fmla="*/ 235 h 300"/>
              <a:gd name="T26" fmla="*/ 11 w 246"/>
              <a:gd name="T27" fmla="*/ 287 h 300"/>
              <a:gd name="T28" fmla="*/ 35 w 246"/>
              <a:gd name="T29" fmla="*/ 36 h 300"/>
              <a:gd name="T30" fmla="*/ 0 w 246"/>
              <a:gd name="T31" fmla="*/ 22 h 300"/>
              <a:gd name="T32" fmla="*/ 219 w 246"/>
              <a:gd name="T33" fmla="*/ 300 h 300"/>
              <a:gd name="T34" fmla="*/ 208 w 246"/>
              <a:gd name="T35" fmla="*/ 173 h 300"/>
              <a:gd name="T36" fmla="*/ 117 w 246"/>
              <a:gd name="T37" fmla="*/ 159 h 300"/>
              <a:gd name="T38" fmla="*/ 43 w 246"/>
              <a:gd name="T39" fmla="*/ 169 h 300"/>
              <a:gd name="T40" fmla="*/ 117 w 246"/>
              <a:gd name="T41" fmla="*/ 159 h 300"/>
              <a:gd name="T42" fmla="*/ 57 w 246"/>
              <a:gd name="T43" fmla="*/ 22 h 300"/>
              <a:gd name="T44" fmla="*/ 86 w 246"/>
              <a:gd name="T45" fmla="*/ 20 h 300"/>
              <a:gd name="T46" fmla="*/ 110 w 246"/>
              <a:gd name="T47" fmla="*/ 0 h 300"/>
              <a:gd name="T48" fmla="*/ 133 w 246"/>
              <a:gd name="T49" fmla="*/ 20 h 300"/>
              <a:gd name="T50" fmla="*/ 162 w 246"/>
              <a:gd name="T51" fmla="*/ 22 h 300"/>
              <a:gd name="T52" fmla="*/ 179 w 246"/>
              <a:gd name="T53" fmla="*/ 43 h 300"/>
              <a:gd name="T54" fmla="*/ 41 w 246"/>
              <a:gd name="T55" fmla="*/ 36 h 300"/>
              <a:gd name="T56" fmla="*/ 110 w 246"/>
              <a:gd name="T57" fmla="*/ 20 h 300"/>
              <a:gd name="T58" fmla="*/ 110 w 246"/>
              <a:gd name="T59" fmla="*/ 11 h 300"/>
              <a:gd name="T60" fmla="*/ 190 w 246"/>
              <a:gd name="T61" fmla="*/ 269 h 300"/>
              <a:gd name="T62" fmla="*/ 29 w 246"/>
              <a:gd name="T63" fmla="*/ 59 h 300"/>
              <a:gd name="T64" fmla="*/ 190 w 246"/>
              <a:gd name="T65" fmla="*/ 71 h 300"/>
              <a:gd name="T66" fmla="*/ 200 w 246"/>
              <a:gd name="T67" fmla="*/ 49 h 300"/>
              <a:gd name="T68" fmla="*/ 19 w 246"/>
              <a:gd name="T69" fmla="*/ 278 h 300"/>
              <a:gd name="T70" fmla="*/ 200 w 246"/>
              <a:gd name="T71" fmla="*/ 185 h 300"/>
              <a:gd name="T72" fmla="*/ 190 w 246"/>
              <a:gd name="T73" fmla="*/ 269 h 300"/>
              <a:gd name="T74" fmla="*/ 190 w 246"/>
              <a:gd name="T75" fmla="*/ 133 h 300"/>
              <a:gd name="T76" fmla="*/ 200 w 246"/>
              <a:gd name="T77" fmla="*/ 124 h 300"/>
              <a:gd name="T78" fmla="*/ 215 w 246"/>
              <a:gd name="T79" fmla="*/ 35 h 300"/>
              <a:gd name="T80" fmla="*/ 219 w 246"/>
              <a:gd name="T81" fmla="*/ 22 h 300"/>
              <a:gd name="T82" fmla="*/ 184 w 246"/>
              <a:gd name="T83" fmla="*/ 36 h 300"/>
              <a:gd name="T84" fmla="*/ 208 w 246"/>
              <a:gd name="T85" fmla="*/ 44 h 300"/>
              <a:gd name="T86" fmla="*/ 246 w 246"/>
              <a:gd name="T87" fmla="*/ 41 h 300"/>
              <a:gd name="T88" fmla="*/ 155 w 246"/>
              <a:gd name="T89" fmla="*/ 134 h 300"/>
              <a:gd name="T90" fmla="*/ 156 w 246"/>
              <a:gd name="T91" fmla="*/ 92 h 300"/>
              <a:gd name="T92" fmla="*/ 218 w 246"/>
              <a:gd name="T93" fmla="*/ 41 h 300"/>
              <a:gd name="T94" fmla="*/ 246 w 246"/>
              <a:gd name="T95" fmla="*/ 107 h 300"/>
              <a:gd name="T96" fmla="*/ 155 w 246"/>
              <a:gd name="T97" fmla="*/ 201 h 300"/>
              <a:gd name="T98" fmla="*/ 156 w 246"/>
              <a:gd name="T99" fmla="*/ 159 h 300"/>
              <a:gd name="T100" fmla="*/ 218 w 246"/>
              <a:gd name="T101" fmla="*/ 107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46" h="300">
                <a:moveTo>
                  <a:pt x="43" y="192"/>
                </a:moveTo>
                <a:cubicBezTo>
                  <a:pt x="129" y="192"/>
                  <a:pt x="129" y="192"/>
                  <a:pt x="129" y="192"/>
                </a:cubicBezTo>
                <a:cubicBezTo>
                  <a:pt x="129" y="202"/>
                  <a:pt x="129" y="202"/>
                  <a:pt x="129" y="202"/>
                </a:cubicBezTo>
                <a:cubicBezTo>
                  <a:pt x="43" y="202"/>
                  <a:pt x="43" y="202"/>
                  <a:pt x="43" y="202"/>
                </a:cubicBezTo>
                <a:lnTo>
                  <a:pt x="43" y="192"/>
                </a:lnTo>
                <a:close/>
                <a:moveTo>
                  <a:pt x="129" y="126"/>
                </a:moveTo>
                <a:cubicBezTo>
                  <a:pt x="43" y="126"/>
                  <a:pt x="43" y="126"/>
                  <a:pt x="43" y="126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129" y="135"/>
                  <a:pt x="129" y="135"/>
                  <a:pt x="129" y="135"/>
                </a:cubicBezTo>
                <a:lnTo>
                  <a:pt x="129" y="126"/>
                </a:lnTo>
                <a:close/>
                <a:moveTo>
                  <a:pt x="208" y="111"/>
                </a:moveTo>
                <a:cubicBezTo>
                  <a:pt x="215" y="101"/>
                  <a:pt x="215" y="101"/>
                  <a:pt x="215" y="101"/>
                </a:cubicBezTo>
                <a:cubicBezTo>
                  <a:pt x="219" y="101"/>
                  <a:pt x="219" y="101"/>
                  <a:pt x="219" y="101"/>
                </a:cubicBezTo>
                <a:cubicBezTo>
                  <a:pt x="219" y="90"/>
                  <a:pt x="219" y="90"/>
                  <a:pt x="219" y="90"/>
                </a:cubicBezTo>
                <a:cubicBezTo>
                  <a:pt x="208" y="106"/>
                  <a:pt x="208" y="106"/>
                  <a:pt x="208" y="106"/>
                </a:cubicBezTo>
                <a:lnTo>
                  <a:pt x="208" y="111"/>
                </a:lnTo>
                <a:close/>
                <a:moveTo>
                  <a:pt x="117" y="92"/>
                </a:moveTo>
                <a:cubicBezTo>
                  <a:pt x="43" y="92"/>
                  <a:pt x="43" y="92"/>
                  <a:pt x="43" y="92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117" y="102"/>
                  <a:pt x="117" y="102"/>
                  <a:pt x="117" y="102"/>
                </a:cubicBezTo>
                <a:lnTo>
                  <a:pt x="117" y="92"/>
                </a:lnTo>
                <a:close/>
                <a:moveTo>
                  <a:pt x="43" y="235"/>
                </a:moveTo>
                <a:cubicBezTo>
                  <a:pt x="117" y="235"/>
                  <a:pt x="117" y="235"/>
                  <a:pt x="117" y="235"/>
                </a:cubicBezTo>
                <a:cubicBezTo>
                  <a:pt x="117" y="226"/>
                  <a:pt x="117" y="226"/>
                  <a:pt x="117" y="226"/>
                </a:cubicBezTo>
                <a:cubicBezTo>
                  <a:pt x="43" y="226"/>
                  <a:pt x="43" y="226"/>
                  <a:pt x="43" y="226"/>
                </a:cubicBezTo>
                <a:lnTo>
                  <a:pt x="43" y="235"/>
                </a:lnTo>
                <a:close/>
                <a:moveTo>
                  <a:pt x="208" y="287"/>
                </a:moveTo>
                <a:cubicBezTo>
                  <a:pt x="11" y="287"/>
                  <a:pt x="11" y="287"/>
                  <a:pt x="11" y="287"/>
                </a:cubicBezTo>
                <a:cubicBezTo>
                  <a:pt x="11" y="36"/>
                  <a:pt x="11" y="36"/>
                  <a:pt x="11" y="36"/>
                </a:cubicBezTo>
                <a:cubicBezTo>
                  <a:pt x="35" y="36"/>
                  <a:pt x="35" y="36"/>
                  <a:pt x="35" y="36"/>
                </a:cubicBezTo>
                <a:cubicBezTo>
                  <a:pt x="37" y="31"/>
                  <a:pt x="40" y="26"/>
                  <a:pt x="44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300"/>
                  <a:pt x="0" y="300"/>
                  <a:pt x="0" y="300"/>
                </a:cubicBezTo>
                <a:cubicBezTo>
                  <a:pt x="219" y="300"/>
                  <a:pt x="219" y="300"/>
                  <a:pt x="219" y="300"/>
                </a:cubicBezTo>
                <a:cubicBezTo>
                  <a:pt x="219" y="157"/>
                  <a:pt x="219" y="157"/>
                  <a:pt x="219" y="157"/>
                </a:cubicBezTo>
                <a:cubicBezTo>
                  <a:pt x="208" y="173"/>
                  <a:pt x="208" y="173"/>
                  <a:pt x="208" y="173"/>
                </a:cubicBezTo>
                <a:lnTo>
                  <a:pt x="208" y="287"/>
                </a:lnTo>
                <a:close/>
                <a:moveTo>
                  <a:pt x="117" y="159"/>
                </a:moveTo>
                <a:cubicBezTo>
                  <a:pt x="43" y="159"/>
                  <a:pt x="43" y="159"/>
                  <a:pt x="43" y="159"/>
                </a:cubicBezTo>
                <a:cubicBezTo>
                  <a:pt x="43" y="169"/>
                  <a:pt x="43" y="169"/>
                  <a:pt x="43" y="169"/>
                </a:cubicBezTo>
                <a:cubicBezTo>
                  <a:pt x="117" y="169"/>
                  <a:pt x="117" y="169"/>
                  <a:pt x="117" y="169"/>
                </a:cubicBezTo>
                <a:lnTo>
                  <a:pt x="117" y="159"/>
                </a:lnTo>
                <a:close/>
                <a:moveTo>
                  <a:pt x="41" y="36"/>
                </a:moveTo>
                <a:cubicBezTo>
                  <a:pt x="43" y="29"/>
                  <a:pt x="50" y="25"/>
                  <a:pt x="57" y="22"/>
                </a:cubicBezTo>
                <a:cubicBezTo>
                  <a:pt x="63" y="21"/>
                  <a:pt x="71" y="20"/>
                  <a:pt x="77" y="20"/>
                </a:cubicBezTo>
                <a:cubicBezTo>
                  <a:pt x="80" y="20"/>
                  <a:pt x="83" y="20"/>
                  <a:pt x="86" y="20"/>
                </a:cubicBezTo>
                <a:cubicBezTo>
                  <a:pt x="87" y="20"/>
                  <a:pt x="88" y="20"/>
                  <a:pt x="89" y="20"/>
                </a:cubicBezTo>
                <a:cubicBezTo>
                  <a:pt x="89" y="9"/>
                  <a:pt x="98" y="0"/>
                  <a:pt x="110" y="0"/>
                </a:cubicBezTo>
                <a:cubicBezTo>
                  <a:pt x="121" y="0"/>
                  <a:pt x="130" y="9"/>
                  <a:pt x="130" y="20"/>
                </a:cubicBezTo>
                <a:cubicBezTo>
                  <a:pt x="131" y="20"/>
                  <a:pt x="132" y="20"/>
                  <a:pt x="133" y="20"/>
                </a:cubicBezTo>
                <a:cubicBezTo>
                  <a:pt x="136" y="20"/>
                  <a:pt x="139" y="20"/>
                  <a:pt x="142" y="20"/>
                </a:cubicBezTo>
                <a:cubicBezTo>
                  <a:pt x="149" y="20"/>
                  <a:pt x="156" y="21"/>
                  <a:pt x="162" y="22"/>
                </a:cubicBezTo>
                <a:cubicBezTo>
                  <a:pt x="170" y="25"/>
                  <a:pt x="176" y="29"/>
                  <a:pt x="178" y="36"/>
                </a:cubicBezTo>
                <a:cubicBezTo>
                  <a:pt x="179" y="38"/>
                  <a:pt x="179" y="41"/>
                  <a:pt x="179" y="43"/>
                </a:cubicBezTo>
                <a:cubicBezTo>
                  <a:pt x="145" y="43"/>
                  <a:pt x="74" y="43"/>
                  <a:pt x="40" y="43"/>
                </a:cubicBezTo>
                <a:cubicBezTo>
                  <a:pt x="40" y="41"/>
                  <a:pt x="41" y="38"/>
                  <a:pt x="41" y="36"/>
                </a:cubicBezTo>
                <a:close/>
                <a:moveTo>
                  <a:pt x="99" y="20"/>
                </a:moveTo>
                <a:cubicBezTo>
                  <a:pt x="103" y="20"/>
                  <a:pt x="106" y="20"/>
                  <a:pt x="110" y="20"/>
                </a:cubicBezTo>
                <a:cubicBezTo>
                  <a:pt x="113" y="20"/>
                  <a:pt x="116" y="20"/>
                  <a:pt x="120" y="20"/>
                </a:cubicBezTo>
                <a:cubicBezTo>
                  <a:pt x="119" y="15"/>
                  <a:pt x="115" y="11"/>
                  <a:pt x="110" y="11"/>
                </a:cubicBezTo>
                <a:cubicBezTo>
                  <a:pt x="104" y="11"/>
                  <a:pt x="100" y="15"/>
                  <a:pt x="99" y="20"/>
                </a:cubicBezTo>
                <a:close/>
                <a:moveTo>
                  <a:pt x="190" y="269"/>
                </a:moveTo>
                <a:cubicBezTo>
                  <a:pt x="29" y="269"/>
                  <a:pt x="29" y="269"/>
                  <a:pt x="29" y="269"/>
                </a:cubicBezTo>
                <a:cubicBezTo>
                  <a:pt x="29" y="59"/>
                  <a:pt x="29" y="59"/>
                  <a:pt x="29" y="59"/>
                </a:cubicBezTo>
                <a:cubicBezTo>
                  <a:pt x="190" y="59"/>
                  <a:pt x="190" y="59"/>
                  <a:pt x="190" y="59"/>
                </a:cubicBezTo>
                <a:cubicBezTo>
                  <a:pt x="190" y="71"/>
                  <a:pt x="190" y="71"/>
                  <a:pt x="190" y="71"/>
                </a:cubicBezTo>
                <a:cubicBezTo>
                  <a:pt x="200" y="57"/>
                  <a:pt x="200" y="57"/>
                  <a:pt x="200" y="57"/>
                </a:cubicBezTo>
                <a:cubicBezTo>
                  <a:pt x="200" y="49"/>
                  <a:pt x="200" y="49"/>
                  <a:pt x="200" y="49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278"/>
                  <a:pt x="19" y="278"/>
                  <a:pt x="19" y="278"/>
                </a:cubicBezTo>
                <a:cubicBezTo>
                  <a:pt x="200" y="278"/>
                  <a:pt x="200" y="278"/>
                  <a:pt x="200" y="278"/>
                </a:cubicBezTo>
                <a:cubicBezTo>
                  <a:pt x="200" y="185"/>
                  <a:pt x="200" y="185"/>
                  <a:pt x="200" y="185"/>
                </a:cubicBezTo>
                <a:cubicBezTo>
                  <a:pt x="190" y="199"/>
                  <a:pt x="190" y="199"/>
                  <a:pt x="190" y="199"/>
                </a:cubicBezTo>
                <a:lnTo>
                  <a:pt x="190" y="269"/>
                </a:lnTo>
                <a:close/>
                <a:moveTo>
                  <a:pt x="200" y="119"/>
                </a:moveTo>
                <a:cubicBezTo>
                  <a:pt x="190" y="133"/>
                  <a:pt x="190" y="133"/>
                  <a:pt x="190" y="133"/>
                </a:cubicBezTo>
                <a:cubicBezTo>
                  <a:pt x="190" y="138"/>
                  <a:pt x="190" y="138"/>
                  <a:pt x="190" y="138"/>
                </a:cubicBezTo>
                <a:cubicBezTo>
                  <a:pt x="200" y="124"/>
                  <a:pt x="200" y="124"/>
                  <a:pt x="200" y="124"/>
                </a:cubicBezTo>
                <a:lnTo>
                  <a:pt x="200" y="119"/>
                </a:lnTo>
                <a:close/>
                <a:moveTo>
                  <a:pt x="215" y="35"/>
                </a:moveTo>
                <a:cubicBezTo>
                  <a:pt x="219" y="35"/>
                  <a:pt x="219" y="35"/>
                  <a:pt x="219" y="35"/>
                </a:cubicBezTo>
                <a:cubicBezTo>
                  <a:pt x="219" y="22"/>
                  <a:pt x="219" y="22"/>
                  <a:pt x="219" y="22"/>
                </a:cubicBezTo>
                <a:cubicBezTo>
                  <a:pt x="175" y="22"/>
                  <a:pt x="175" y="22"/>
                  <a:pt x="175" y="22"/>
                </a:cubicBezTo>
                <a:cubicBezTo>
                  <a:pt x="179" y="26"/>
                  <a:pt x="182" y="30"/>
                  <a:pt x="184" y="36"/>
                </a:cubicBezTo>
                <a:cubicBezTo>
                  <a:pt x="208" y="36"/>
                  <a:pt x="208" y="36"/>
                  <a:pt x="208" y="36"/>
                </a:cubicBezTo>
                <a:cubicBezTo>
                  <a:pt x="208" y="44"/>
                  <a:pt x="208" y="44"/>
                  <a:pt x="208" y="44"/>
                </a:cubicBezTo>
                <a:lnTo>
                  <a:pt x="215" y="35"/>
                </a:lnTo>
                <a:close/>
                <a:moveTo>
                  <a:pt x="246" y="41"/>
                </a:moveTo>
                <a:cubicBezTo>
                  <a:pt x="182" y="134"/>
                  <a:pt x="182" y="134"/>
                  <a:pt x="182" y="134"/>
                </a:cubicBezTo>
                <a:cubicBezTo>
                  <a:pt x="155" y="134"/>
                  <a:pt x="155" y="134"/>
                  <a:pt x="155" y="134"/>
                </a:cubicBezTo>
                <a:cubicBezTo>
                  <a:pt x="129" y="92"/>
                  <a:pt x="129" y="92"/>
                  <a:pt x="129" y="92"/>
                </a:cubicBezTo>
                <a:cubicBezTo>
                  <a:pt x="156" y="92"/>
                  <a:pt x="156" y="92"/>
                  <a:pt x="156" y="92"/>
                </a:cubicBezTo>
                <a:cubicBezTo>
                  <a:pt x="169" y="113"/>
                  <a:pt x="169" y="113"/>
                  <a:pt x="169" y="113"/>
                </a:cubicBezTo>
                <a:cubicBezTo>
                  <a:pt x="218" y="41"/>
                  <a:pt x="218" y="41"/>
                  <a:pt x="218" y="41"/>
                </a:cubicBezTo>
                <a:lnTo>
                  <a:pt x="246" y="41"/>
                </a:lnTo>
                <a:close/>
                <a:moveTo>
                  <a:pt x="246" y="107"/>
                </a:moveTo>
                <a:cubicBezTo>
                  <a:pt x="182" y="201"/>
                  <a:pt x="182" y="201"/>
                  <a:pt x="182" y="201"/>
                </a:cubicBezTo>
                <a:cubicBezTo>
                  <a:pt x="155" y="201"/>
                  <a:pt x="155" y="201"/>
                  <a:pt x="155" y="201"/>
                </a:cubicBezTo>
                <a:cubicBezTo>
                  <a:pt x="129" y="159"/>
                  <a:pt x="129" y="159"/>
                  <a:pt x="129" y="159"/>
                </a:cubicBezTo>
                <a:cubicBezTo>
                  <a:pt x="156" y="159"/>
                  <a:pt x="156" y="159"/>
                  <a:pt x="156" y="159"/>
                </a:cubicBezTo>
                <a:cubicBezTo>
                  <a:pt x="169" y="180"/>
                  <a:pt x="169" y="180"/>
                  <a:pt x="169" y="180"/>
                </a:cubicBezTo>
                <a:cubicBezTo>
                  <a:pt x="218" y="107"/>
                  <a:pt x="218" y="107"/>
                  <a:pt x="218" y="107"/>
                </a:cubicBezTo>
                <a:lnTo>
                  <a:pt x="246" y="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6394" tIns="48197" rIns="96394" bIns="48197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3821841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2605792-4887-D14A-A77C-3B84B0F1D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908050"/>
            <a:ext cx="12928600" cy="7937500"/>
          </a:xfrm>
          <a:prstGeom prst="rect">
            <a:avLst/>
          </a:prstGeom>
        </p:spPr>
      </p:pic>
      <p:sp>
        <p:nvSpPr>
          <p:cNvPr id="3" name="Shape 167">
            <a:extLst>
              <a:ext uri="{FF2B5EF4-FFF2-40B4-BE49-F238E27FC236}">
                <a16:creationId xmlns:a16="http://schemas.microsoft.com/office/drawing/2014/main" id="{660AADF9-EBCA-384F-862F-ECF5EE6430C3}"/>
              </a:ext>
            </a:extLst>
          </p:cNvPr>
          <p:cNvSpPr txBox="1">
            <a:spLocks/>
          </p:cNvSpPr>
          <p:nvPr/>
        </p:nvSpPr>
        <p:spPr>
          <a:xfrm>
            <a:off x="539645" y="288523"/>
            <a:ext cx="11992131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en-US" altLang="ja-JP" sz="3400" dirty="0">
                <a:latin typeface="メイリオ"/>
                <a:ea typeface="メイリオ"/>
                <a:cs typeface="メイリオ"/>
              </a:rPr>
              <a:t>3</a:t>
            </a:r>
            <a:r>
              <a:rPr lang="ja-JP" altLang="en-US" sz="3400">
                <a:latin typeface="メイリオ"/>
                <a:ea typeface="メイリオ"/>
                <a:cs typeface="メイリオ"/>
              </a:rPr>
              <a:t>．</a:t>
            </a:r>
            <a:r>
              <a:rPr lang="en-US" altLang="ja-JP" sz="3400" dirty="0">
                <a:latin typeface="メイリオ"/>
                <a:ea typeface="メイリオ"/>
                <a:cs typeface="メイリオ"/>
              </a:rPr>
              <a:t>MAP&gt;Set map view options</a:t>
            </a:r>
            <a:r>
              <a:rPr lang="ja-JP" altLang="en-US" sz="3400">
                <a:latin typeface="メイリオ"/>
                <a:ea typeface="メイリオ"/>
                <a:cs typeface="メイリオ"/>
              </a:rPr>
              <a:t> で定型的な記述を学ぶ</a:t>
            </a:r>
            <a:endParaRPr lang="ja-JP" altLang="en-US" sz="34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026775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BFCB7B45-C1BA-D94F-B570-E9C011C87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25"/>
          <a:stretch/>
        </p:blipFill>
        <p:spPr>
          <a:xfrm>
            <a:off x="0" y="1097279"/>
            <a:ext cx="13004800" cy="8018995"/>
          </a:xfrm>
          <a:prstGeom prst="rect">
            <a:avLst/>
          </a:prstGeom>
        </p:spPr>
      </p:pic>
      <p:sp>
        <p:nvSpPr>
          <p:cNvPr id="8" name="Shape 167">
            <a:extLst>
              <a:ext uri="{FF2B5EF4-FFF2-40B4-BE49-F238E27FC236}">
                <a16:creationId xmlns:a16="http://schemas.microsoft.com/office/drawing/2014/main" id="{9B472044-9567-C940-808E-C7010ADD08A4}"/>
              </a:ext>
            </a:extLst>
          </p:cNvPr>
          <p:cNvSpPr txBox="1">
            <a:spLocks/>
          </p:cNvSpPr>
          <p:nvPr/>
        </p:nvSpPr>
        <p:spPr>
          <a:xfrm>
            <a:off x="539645" y="288523"/>
            <a:ext cx="11992131" cy="6477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8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/>
            </a:pPr>
            <a:r>
              <a:rPr lang="ja-JP" altLang="en-US" sz="3400">
                <a:latin typeface="メイリオ"/>
                <a:ea typeface="メイリオ"/>
                <a:cs typeface="メイリオ"/>
              </a:rPr>
              <a:t>４．</a:t>
            </a:r>
            <a:r>
              <a:rPr lang="en-US" altLang="ja-JP" sz="3400" dirty="0">
                <a:latin typeface="メイリオ"/>
                <a:ea typeface="メイリオ"/>
                <a:cs typeface="メイリオ"/>
              </a:rPr>
              <a:t>Services&gt;</a:t>
            </a:r>
            <a:r>
              <a:rPr lang="en-US" altLang="ja-JP" sz="3400" dirty="0" err="1">
                <a:latin typeface="メイリオ"/>
                <a:ea typeface="メイリオ"/>
                <a:cs typeface="メイリオ"/>
              </a:rPr>
              <a:t>ShowInputPanel</a:t>
            </a:r>
            <a:r>
              <a:rPr lang="ja-JP" altLang="en-US" sz="3400">
                <a:latin typeface="メイリオ"/>
                <a:ea typeface="メイリオ"/>
                <a:cs typeface="メイリオ"/>
              </a:rPr>
              <a:t> ルート検索を体験</a:t>
            </a:r>
            <a:endParaRPr lang="ja-JP" altLang="en-US" sz="34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617174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29"/>
          <p:cNvSpPr>
            <a:spLocks noGrp="1"/>
          </p:cNvSpPr>
          <p:nvPr>
            <p:ph type="title"/>
          </p:nvPr>
        </p:nvSpPr>
        <p:spPr>
          <a:xfrm>
            <a:off x="1270000" y="2997200"/>
            <a:ext cx="10464800" cy="2438400"/>
          </a:xfrm>
          <a:prstGeom prst="rect">
            <a:avLst/>
          </a:prstGeom>
          <a:solidFill>
            <a:srgbClr val="1395E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lvl="0">
              <a:defRPr sz="1800"/>
            </a:pPr>
            <a:r>
              <a:rPr lang="en-US" altLang="ja-JP" sz="8400" dirty="0"/>
              <a:t>Map</a:t>
            </a:r>
            <a:r>
              <a:rPr lang="ja-JP" altLang="en-US" sz="8400"/>
              <a:t>課題</a:t>
            </a:r>
            <a:r>
              <a:rPr lang="ja-JP" altLang="en-US" sz="8400" dirty="0"/>
              <a:t>発表</a:t>
            </a:r>
            <a:endParaRPr sz="8400" dirty="0"/>
          </a:p>
        </p:txBody>
      </p:sp>
    </p:spTree>
    <p:extLst>
      <p:ext uri="{BB962C8B-B14F-4D97-AF65-F5344CB8AC3E}">
        <p14:creationId xmlns:p14="http://schemas.microsoft.com/office/powerpoint/2010/main" val="4091749813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375654" y="379290"/>
            <a:ext cx="12299614" cy="628684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l"/>
            <a:r>
              <a:rPr lang="en-US" altLang="ja-JP" sz="4000" dirty="0"/>
              <a:t>●</a:t>
            </a:r>
            <a:r>
              <a:rPr lang="ja-JP" altLang="en-US" sz="4000" dirty="0"/>
              <a:t>次回課題 （以下ファイル名等、指示通りに！）</a:t>
            </a:r>
            <a:endParaRPr lang="en-US" altLang="ja-JP" sz="4000" dirty="0"/>
          </a:p>
          <a:p>
            <a:pPr algn="l"/>
            <a:endParaRPr lang="en-US" altLang="ja-JP" sz="4000" dirty="0"/>
          </a:p>
          <a:p>
            <a:pPr algn="l"/>
            <a:r>
              <a:rPr lang="en-US" altLang="ja-JP" sz="4000" u="sng" dirty="0" err="1"/>
              <a:t>map_kadai.html</a:t>
            </a:r>
            <a:endParaRPr lang="en-US" altLang="ja-JP" sz="4000" u="sng" dirty="0"/>
          </a:p>
          <a:p>
            <a:pPr algn="l"/>
            <a:endParaRPr lang="ja-JP" altLang="en-US" sz="4000" dirty="0"/>
          </a:p>
          <a:p>
            <a:pPr algn="l"/>
            <a:r>
              <a:rPr lang="en-US" altLang="ja-JP" sz="4000" dirty="0"/>
              <a:t>◇</a:t>
            </a:r>
            <a:r>
              <a:rPr lang="ja-JP" altLang="en-US" sz="4000" dirty="0"/>
              <a:t> </a:t>
            </a:r>
            <a:r>
              <a:rPr lang="en-US" altLang="ja-JP" sz="4000" dirty="0"/>
              <a:t>MAP</a:t>
            </a:r>
            <a:r>
              <a:rPr lang="ja-JP" altLang="en-US" sz="4000" dirty="0"/>
              <a:t>アプリ（なんでも</a:t>
            </a:r>
            <a:r>
              <a:rPr lang="en-US" altLang="ja-JP" sz="4000" dirty="0"/>
              <a:t>OK</a:t>
            </a:r>
            <a:r>
              <a:rPr lang="ja-JP" altLang="en-US" sz="4000" dirty="0"/>
              <a:t>）</a:t>
            </a:r>
          </a:p>
          <a:p>
            <a:pPr algn="l"/>
            <a:r>
              <a:rPr lang="ja-JP" altLang="en-US" sz="4000" dirty="0"/>
              <a:t>１．緯度・経度を</a:t>
            </a:r>
            <a:r>
              <a:rPr lang="en-US" altLang="ja-JP" sz="4000" dirty="0" err="1"/>
              <a:t>LocalStorage</a:t>
            </a:r>
            <a:r>
              <a:rPr lang="ja-JP" altLang="en-US" sz="4000" dirty="0"/>
              <a:t>に保存し、履歴表示アプリ。</a:t>
            </a:r>
            <a:endParaRPr lang="en-US" altLang="ja-JP" sz="4000" dirty="0"/>
          </a:p>
          <a:p>
            <a:pPr algn="l"/>
            <a:r>
              <a:rPr lang="ja-JP" altLang="en-US" sz="4000" dirty="0"/>
              <a:t>２．</a:t>
            </a:r>
            <a:r>
              <a:rPr lang="en-US" altLang="ja-JP" sz="4000" dirty="0"/>
              <a:t>MAP</a:t>
            </a:r>
            <a:r>
              <a:rPr lang="ja-JP" altLang="en-US" sz="4000" dirty="0"/>
              <a:t>上に絵を書いて保存するアプリとか</a:t>
            </a:r>
            <a:endParaRPr lang="en-US" altLang="ja-JP" sz="4000" dirty="0"/>
          </a:p>
          <a:p>
            <a:pPr algn="l"/>
            <a:r>
              <a:rPr lang="ja-JP" altLang="en-US" sz="4000" dirty="0"/>
              <a:t>３．ルート検索アプリとか</a:t>
            </a:r>
            <a:endParaRPr lang="en-US" altLang="ja-JP" sz="4000" dirty="0"/>
          </a:p>
          <a:p>
            <a:pPr algn="l"/>
            <a:r>
              <a:rPr lang="ja-JP" altLang="en-US" sz="4000" dirty="0"/>
              <a:t>４．他、いろいろ</a:t>
            </a:r>
            <a:r>
              <a:rPr lang="en-US" altLang="ja-JP" sz="4000" dirty="0"/>
              <a:t>UBER</a:t>
            </a:r>
            <a:r>
              <a:rPr lang="ja-JP" altLang="en-US" sz="4000" dirty="0"/>
              <a:t>、ポケモン</a:t>
            </a:r>
            <a:r>
              <a:rPr lang="en-US" altLang="ja-JP" sz="4000" dirty="0"/>
              <a:t>GO</a:t>
            </a:r>
            <a:r>
              <a:rPr lang="ja-JP" altLang="en-US" sz="4000" dirty="0"/>
              <a:t>とか。</a:t>
            </a:r>
            <a:endParaRPr lang="en-US" altLang="ja-JP" sz="4000" dirty="0"/>
          </a:p>
        </p:txBody>
      </p:sp>
      <p:sp>
        <p:nvSpPr>
          <p:cNvPr id="6" name="正方形/長方形 5"/>
          <p:cNvSpPr/>
          <p:nvPr/>
        </p:nvSpPr>
        <p:spPr>
          <a:xfrm>
            <a:off x="182882" y="7230154"/>
            <a:ext cx="12460152" cy="14855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30046" tIns="65023" rIns="130046" bIns="65023">
            <a:spAutoFit/>
          </a:bodyPr>
          <a:lstStyle/>
          <a:p>
            <a:r>
              <a:rPr lang="en-US" altLang="ja-JP" sz="4400" u="sng" dirty="0" err="1"/>
              <a:t>Javascript</a:t>
            </a:r>
            <a:r>
              <a:rPr lang="ja-JP" altLang="en-US" sz="4400" u="sng" dirty="0"/>
              <a:t>を分かってきてるはず、これからは自分で探し・解決する能力を</a:t>
            </a:r>
            <a:r>
              <a:rPr lang="en-US" altLang="ja-JP" sz="4400" u="sng" dirty="0"/>
              <a:t>UP</a:t>
            </a:r>
            <a:r>
              <a:rPr lang="ja-JP" altLang="en-US" sz="4400" u="sng" dirty="0"/>
              <a:t>！！</a:t>
            </a:r>
          </a:p>
        </p:txBody>
      </p:sp>
      <p:cxnSp>
        <p:nvCxnSpPr>
          <p:cNvPr id="3" name="直線コネクタ 2"/>
          <p:cNvCxnSpPr/>
          <p:nvPr/>
        </p:nvCxnSpPr>
        <p:spPr>
          <a:xfrm flipV="1">
            <a:off x="375654" y="1413177"/>
            <a:ext cx="12074608" cy="536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900993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2"/>
          <p:cNvSpPr txBox="1">
            <a:spLocks/>
          </p:cNvSpPr>
          <p:nvPr/>
        </p:nvSpPr>
        <p:spPr>
          <a:xfrm>
            <a:off x="1255011" y="2623168"/>
            <a:ext cx="10464801" cy="2438400"/>
          </a:xfrm>
          <a:prstGeom prst="rect">
            <a:avLst/>
          </a:prstGeom>
          <a:solidFill>
            <a:srgbClr val="46A6E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000" kern="1200" spc="-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800"/>
            </a:pPr>
            <a:r>
              <a:rPr lang="en-US" sz="4800" dirty="0" err="1">
                <a:latin typeface="メイリオ"/>
                <a:ea typeface="メイリオ"/>
                <a:cs typeface="メイリオ"/>
              </a:rPr>
              <a:t>BingMaps</a:t>
            </a:r>
            <a:br>
              <a:rPr lang="en-US" sz="4800" dirty="0">
                <a:latin typeface="メイリオ"/>
                <a:ea typeface="メイリオ"/>
                <a:cs typeface="メイリオ"/>
              </a:rPr>
            </a:br>
            <a:r>
              <a:rPr lang="ja-JP" altLang="en-US" sz="4800">
                <a:latin typeface="メイリオ"/>
                <a:ea typeface="メイリオ"/>
                <a:cs typeface="メイリオ"/>
              </a:rPr>
              <a:t>セキュリティ設定</a:t>
            </a:r>
            <a:endParaRPr lang="en-US" sz="48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839263662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6EA88A3-0152-4D46-B045-EE92EE8EE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49" y="239843"/>
            <a:ext cx="10634359" cy="859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2750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AE8AF85-A299-854D-BF05-85102C38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32" y="1603947"/>
            <a:ext cx="11054404" cy="54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2533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1975251" y="4551842"/>
            <a:ext cx="8300304" cy="1744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7998" tIns="89087" rIns="127998" bIns="63999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ja-JP" altLang="en-US" dirty="0"/>
          </a:p>
        </p:txBody>
      </p:sp>
      <p:sp>
        <p:nvSpPr>
          <p:cNvPr id="4" name="Shape 162"/>
          <p:cNvSpPr txBox="1">
            <a:spLocks/>
          </p:cNvSpPr>
          <p:nvPr/>
        </p:nvSpPr>
        <p:spPr>
          <a:xfrm>
            <a:off x="1270001" y="2997199"/>
            <a:ext cx="10464801" cy="3298916"/>
          </a:xfrm>
          <a:prstGeom prst="rect">
            <a:avLst/>
          </a:prstGeom>
          <a:solidFill>
            <a:srgbClr val="46A6E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000" kern="1200" spc="-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800"/>
            </a:pPr>
            <a:r>
              <a:rPr lang="en-US" altLang="ja-JP" sz="5400" dirty="0">
                <a:latin typeface="メイリオ"/>
                <a:ea typeface="メイリオ"/>
                <a:cs typeface="メイリオ"/>
              </a:rPr>
              <a:t>Map</a:t>
            </a:r>
            <a:r>
              <a:rPr lang="ja-JP" altLang="en-US" sz="5400">
                <a:latin typeface="メイリオ"/>
                <a:ea typeface="メイリオ"/>
                <a:cs typeface="メイリオ"/>
              </a:rPr>
              <a:t>を使ったアプリといえば？</a:t>
            </a:r>
            <a:endParaRPr lang="ja-JP" altLang="en-US" sz="54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0646058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63041"/>
            <a:ext cx="13004800" cy="682475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67" y="350495"/>
            <a:ext cx="2933700" cy="1828800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050BF40-4208-AF43-9C4C-1B94816F6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66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98600"/>
            <a:ext cx="12623800" cy="6756400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1BAD1F9-2D35-9649-B3E4-B4826F670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9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1975251" y="4551842"/>
            <a:ext cx="8300304" cy="1744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7998" tIns="89087" rIns="127998" bIns="63999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ja-JP" altLang="en-US" dirty="0"/>
          </a:p>
        </p:txBody>
      </p:sp>
      <p:sp>
        <p:nvSpPr>
          <p:cNvPr id="4" name="Shape 162"/>
          <p:cNvSpPr txBox="1">
            <a:spLocks/>
          </p:cNvSpPr>
          <p:nvPr/>
        </p:nvSpPr>
        <p:spPr>
          <a:xfrm>
            <a:off x="1270001" y="2997199"/>
            <a:ext cx="10464801" cy="3298916"/>
          </a:xfrm>
          <a:prstGeom prst="rect">
            <a:avLst/>
          </a:prstGeom>
          <a:solidFill>
            <a:srgbClr val="46A6E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4000" kern="1200" spc="-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800"/>
            </a:pPr>
            <a:r>
              <a:rPr lang="en-US" altLang="ja-JP" sz="6300" dirty="0">
                <a:latin typeface="メイリオ"/>
                <a:ea typeface="メイリオ"/>
                <a:cs typeface="メイリオ"/>
              </a:rPr>
              <a:t>Map</a:t>
            </a:r>
            <a:r>
              <a:rPr lang="ja-JP" altLang="en-US" sz="6300">
                <a:latin typeface="メイリオ"/>
                <a:ea typeface="メイリオ"/>
                <a:cs typeface="メイリオ"/>
              </a:rPr>
              <a:t> </a:t>
            </a:r>
            <a:r>
              <a:rPr lang="en-US" altLang="ja-JP" sz="6300" dirty="0">
                <a:latin typeface="メイリオ"/>
                <a:ea typeface="メイリオ"/>
                <a:cs typeface="メイリオ"/>
              </a:rPr>
              <a:t>API</a:t>
            </a:r>
            <a:r>
              <a:rPr lang="ja-JP" altLang="en-US" sz="6300">
                <a:latin typeface="メイリオ"/>
                <a:ea typeface="メイリオ"/>
                <a:cs typeface="メイリオ"/>
              </a:rPr>
              <a:t>の種類</a:t>
            </a:r>
            <a:endParaRPr lang="ja-JP" altLang="en-US" sz="63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D233151-F819-4F4D-925A-5D891A86F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899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 W3"/>
        <a:ea typeface="ヒラギノ角ゴ Pro W3"/>
        <a:cs typeface="ヒラギノ角ゴ Pro W3"/>
      </a:majorFont>
      <a:minorFont>
        <a:latin typeface="ヒラギノ角ゴ Pro W3"/>
        <a:ea typeface="ヒラギノ角ゴ Pro W3"/>
        <a:cs typeface="ヒラギノ角ゴ Pro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20000"/>
            <a:lumOff val="80000"/>
          </a:schemeClr>
        </a:solidFill>
        <a:ln w="12700">
          <a:solidFill>
            <a:schemeClr val="bg1"/>
          </a:solidFill>
          <a:miter lim="400000"/>
        </a:ln>
        <a:extLst>
          <a:ext uri="{C572A759-6A51-4108-AA02-DFA0A04FC94B}">
            <ma14:wrappingTextBoxFlag xmlns="" xmlns:ma14="http://schemas.microsoft.com/office/mac/drawingml/2011/main" val="1"/>
          </a:ext>
        </a:extLst>
      </a:spPr>
      <a:bodyPr wrap="square" lIns="180000" tIns="180000" rIns="180000" bIns="180000" anchor="t" anchorCtr="0">
        <a:spAutoFit/>
      </a:bodyPr>
      <a:lstStyle>
        <a:defPPr algn="l">
          <a:defRPr sz="2000" dirty="0" smtClean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 W3"/>
        <a:ea typeface="ヒラギノ角ゴ Pro W3"/>
        <a:cs typeface="ヒラギノ角ゴ Pro W3"/>
      </a:majorFont>
      <a:minorFont>
        <a:latin typeface="ヒラギノ角ゴ Pro W3"/>
        <a:ea typeface="ヒラギノ角ゴ Pro W3"/>
        <a:cs typeface="ヒラギノ角ゴ Pro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ヒラギノ角ゴ Pro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13074</TotalTime>
  <Words>1107</Words>
  <Application>Microsoft Macintosh PowerPoint</Application>
  <PresentationFormat>ユーザー設定</PresentationFormat>
  <Paragraphs>236</Paragraphs>
  <Slides>56</Slides>
  <Notes>16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56</vt:i4>
      </vt:variant>
    </vt:vector>
  </HeadingPairs>
  <TitlesOfParts>
    <vt:vector size="69" baseType="lpstr">
      <vt:lpstr>ＭＳ Ｐゴシック</vt:lpstr>
      <vt:lpstr>ＭＳ Ｐ明朝</vt:lpstr>
      <vt:lpstr>ＭＳ 明朝</vt:lpstr>
      <vt:lpstr>ヒラギノ角ゴ Pro W3</vt:lpstr>
      <vt:lpstr>ヒラギノ角ゴ ProN W3</vt:lpstr>
      <vt:lpstr>Meiryo</vt:lpstr>
      <vt:lpstr>Meiryo</vt:lpstr>
      <vt:lpstr>Arial</vt:lpstr>
      <vt:lpstr>Century</vt:lpstr>
      <vt:lpstr>Courier</vt:lpstr>
      <vt:lpstr>Lucida Grande</vt:lpstr>
      <vt:lpstr>Times New Roman</vt:lpstr>
      <vt:lpstr>White</vt:lpstr>
      <vt:lpstr>Geolocation&amp;BingMAP</vt:lpstr>
      <vt:lpstr>本日の授業内容</vt:lpstr>
      <vt:lpstr>Map API  Web API Geolocation BingMap 課題</vt:lpstr>
      <vt:lpstr>PowerPoint プレゼンテーション</vt:lpstr>
      <vt:lpstr>地図クイズ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Geolocation</vt:lpstr>
      <vt:lpstr>geolocationとは</vt:lpstr>
      <vt:lpstr>geolocationとは</vt:lpstr>
      <vt:lpstr>geolocationとは</vt:lpstr>
      <vt:lpstr>geolocationとは</vt:lpstr>
      <vt:lpstr>geolocationとは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Map課題発表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Javascript概要</dc:title>
  <dc:creator>dhwguest</dc:creator>
  <cp:lastModifiedBy>yamazaki daisuke</cp:lastModifiedBy>
  <cp:revision>1478</cp:revision>
  <cp:lastPrinted>2018-11-08T00:38:36Z</cp:lastPrinted>
  <dcterms:modified xsi:type="dcterms:W3CDTF">2019-11-09T02:35:44Z</dcterms:modified>
</cp:coreProperties>
</file>